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307" r:id="rId7"/>
    <p:sldId id="288" r:id="rId8"/>
    <p:sldId id="273" r:id="rId9"/>
    <p:sldId id="304" r:id="rId10"/>
    <p:sldId id="278" r:id="rId11"/>
    <p:sldId id="295" r:id="rId12"/>
    <p:sldId id="296" r:id="rId13"/>
    <p:sldId id="297" r:id="rId14"/>
    <p:sldId id="302" r:id="rId15"/>
    <p:sldId id="301" r:id="rId16"/>
    <p:sldId id="277" r:id="rId17"/>
    <p:sldId id="303" r:id="rId18"/>
    <p:sldId id="282" r:id="rId19"/>
    <p:sldId id="286" r:id="rId20"/>
    <p:sldId id="287"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26BC14-A6BC-4630-A478-24CA582C0A8C}">
          <p14:sldIdLst>
            <p14:sldId id="256"/>
            <p14:sldId id="272"/>
            <p14:sldId id="307"/>
            <p14:sldId id="288"/>
            <p14:sldId id="273"/>
            <p14:sldId id="304"/>
          </p14:sldIdLst>
        </p14:section>
        <p14:section name="Untitled Section" id="{F517BE96-5439-440D-8403-8BF42E161B56}">
          <p14:sldIdLst>
            <p14:sldId id="278"/>
            <p14:sldId id="295"/>
            <p14:sldId id="296"/>
            <p14:sldId id="297"/>
            <p14:sldId id="302"/>
            <p14:sldId id="301"/>
            <p14:sldId id="277"/>
            <p14:sldId id="303"/>
            <p14:sldId id="282"/>
            <p14:sldId id="286"/>
            <p14:sldId id="287"/>
            <p14:sldId id="2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D8DF56-4291-DC6D-F4DD-372564271AD9}" name="Dora Martin-Gomez" initials="DMG" userId="S::martind@unitedwaymiami.org::54ffd579-eb04-432d-8556-022ee5398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2AC46"/>
    <a:srgbClr val="074B8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26" autoAdjust="0"/>
    <p:restoredTop sz="96327"/>
  </p:normalViewPr>
  <p:slideViewPr>
    <p:cSldViewPr snapToGrid="0" snapToObjects="1">
      <p:cViewPr varScale="1">
        <p:scale>
          <a:sx n="76" d="100"/>
          <a:sy n="76" d="100"/>
        </p:scale>
        <p:origin x="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AB3E-A818-B100-59FF-B0AF63BD3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C4522-7153-1683-8E46-8E240522B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C3C33-630E-684B-D750-ABA0228433D7}"/>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5" name="Footer Placeholder 4">
            <a:extLst>
              <a:ext uri="{FF2B5EF4-FFF2-40B4-BE49-F238E27FC236}">
                <a16:creationId xmlns:a16="http://schemas.microsoft.com/office/drawing/2014/main" id="{0F467387-9404-B303-F066-2BF819AEC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F4679-6C69-0848-A665-A94DBD8D61B7}"/>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323300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E16A-FBD5-A62C-947F-A8DBAFAD39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4F5D8B-4237-182F-9497-7726E7F1D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08A5F-1FEE-9E35-DFED-C140A4DE421C}"/>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5" name="Footer Placeholder 4">
            <a:extLst>
              <a:ext uri="{FF2B5EF4-FFF2-40B4-BE49-F238E27FC236}">
                <a16:creationId xmlns:a16="http://schemas.microsoft.com/office/drawing/2014/main" id="{B0FD7527-88EE-4754-2789-B8F882B15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3066D-6C74-9FCD-C93E-09B3B052DD1C}"/>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289217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1F6E4-35A2-E0C9-DB31-09E49E24E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16347-5A2B-AA64-70E5-CD66951A17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8F809-C676-053A-50EF-0161C110B84F}"/>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5" name="Footer Placeholder 4">
            <a:extLst>
              <a:ext uri="{FF2B5EF4-FFF2-40B4-BE49-F238E27FC236}">
                <a16:creationId xmlns:a16="http://schemas.microsoft.com/office/drawing/2014/main" id="{3AFF27AC-9673-D403-0F4B-D1153AF3D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9C7D0-0D49-5ABB-AC63-4EE99BC39341}"/>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5150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E3B64C-4B14-DD96-7075-716584F5CCAE}"/>
              </a:ext>
            </a:extLst>
          </p:cNvPr>
          <p:cNvSpPr>
            <a:spLocks noGrp="1"/>
          </p:cNvSpPr>
          <p:nvPr>
            <p:ph type="sldNum" sz="quarter" idx="12"/>
          </p:nvPr>
        </p:nvSpPr>
        <p:spPr/>
        <p:txBody>
          <a:bodyPr/>
          <a:lstStyle/>
          <a:p>
            <a:fld id="{73A4A48B-BDCD-3E48-A558-D5ADA9401D32}" type="slidenum">
              <a:rPr lang="en-US" smtClean="0"/>
              <a:t>‹#›</a:t>
            </a:fld>
            <a:endParaRPr lang="en-US"/>
          </a:p>
        </p:txBody>
      </p:sp>
      <p:sp>
        <p:nvSpPr>
          <p:cNvPr id="7" name="Rectangle 6">
            <a:extLst>
              <a:ext uri="{FF2B5EF4-FFF2-40B4-BE49-F238E27FC236}">
                <a16:creationId xmlns:a16="http://schemas.microsoft.com/office/drawing/2014/main" id="{25D9AEEB-6715-F0CB-DC71-86B37B4DA0B9}"/>
              </a:ext>
            </a:extLst>
          </p:cNvPr>
          <p:cNvSpPr/>
          <p:nvPr userDrawn="1"/>
        </p:nvSpPr>
        <p:spPr>
          <a:xfrm>
            <a:off x="1" y="0"/>
            <a:ext cx="5053914" cy="6858000"/>
          </a:xfrm>
          <a:prstGeom prst="rect">
            <a:avLst/>
          </a:prstGeom>
          <a:solidFill>
            <a:srgbClr val="074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55136B-B495-0E6B-8996-42753F52ABA7}"/>
              </a:ext>
            </a:extLst>
          </p:cNvPr>
          <p:cNvPicPr>
            <a:picLocks noChangeAspect="1"/>
          </p:cNvPicPr>
          <p:nvPr userDrawn="1"/>
        </p:nvPicPr>
        <p:blipFill>
          <a:blip r:embed="rId2"/>
          <a:stretch>
            <a:fillRect/>
          </a:stretch>
        </p:blipFill>
        <p:spPr>
          <a:xfrm>
            <a:off x="1970733" y="5694454"/>
            <a:ext cx="1112450" cy="693645"/>
          </a:xfrm>
          <a:prstGeom prst="rect">
            <a:avLst/>
          </a:prstGeom>
        </p:spPr>
      </p:pic>
    </p:spTree>
    <p:extLst>
      <p:ext uri="{BB962C8B-B14F-4D97-AF65-F5344CB8AC3E}">
        <p14:creationId xmlns:p14="http://schemas.microsoft.com/office/powerpoint/2010/main" val="130594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C6E6-3DB5-E1DD-0EDA-E7C5ADCC8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4DA6E-D7B4-E01F-19CC-20BF3ADB1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D013C-3670-020A-BBD8-9D5F1C7B817B}"/>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5" name="Footer Placeholder 4">
            <a:extLst>
              <a:ext uri="{FF2B5EF4-FFF2-40B4-BE49-F238E27FC236}">
                <a16:creationId xmlns:a16="http://schemas.microsoft.com/office/drawing/2014/main" id="{09762B37-692A-EFDC-9E9B-E475C2C3C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A56CF-930C-8C7F-6E33-ABC397585951}"/>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36919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C496-5BDC-6B5B-D826-F2C63669D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FA2DE-A6E5-6094-51E3-CECC37C59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EDB63E-E8B6-C01F-43AC-C4065D0D4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BDC56-37F9-2B1E-A320-7545E2AF2E66}"/>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6" name="Footer Placeholder 5">
            <a:extLst>
              <a:ext uri="{FF2B5EF4-FFF2-40B4-BE49-F238E27FC236}">
                <a16:creationId xmlns:a16="http://schemas.microsoft.com/office/drawing/2014/main" id="{C1205DC2-970E-2708-2206-1DD1D38BF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BBFD-F7CB-50AF-462C-8995931D733B}"/>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317688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BB5F-69FC-EBB4-22C8-1ADA9B96A1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2C606-2CE3-35B9-9534-2BCAEFACA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C9C77F-8177-3563-8162-419C986F88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24A23-9824-C068-F813-6E2C08570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78227-1577-5A37-9DA6-72DD9C852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34593C-C63C-30DE-3115-96E22A6EB6B5}"/>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8" name="Footer Placeholder 7">
            <a:extLst>
              <a:ext uri="{FF2B5EF4-FFF2-40B4-BE49-F238E27FC236}">
                <a16:creationId xmlns:a16="http://schemas.microsoft.com/office/drawing/2014/main" id="{F0AD3DAF-E05B-621C-3539-FDE7670861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A22EA-A1ED-23F1-C15B-D7D7B115097C}"/>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92152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ABAE-D94C-DB0D-B0D3-6BDBDE844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843D1-AC56-BFD9-B589-527038C33057}"/>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4" name="Footer Placeholder 3">
            <a:extLst>
              <a:ext uri="{FF2B5EF4-FFF2-40B4-BE49-F238E27FC236}">
                <a16:creationId xmlns:a16="http://schemas.microsoft.com/office/drawing/2014/main" id="{4D42ECA1-EE2D-45CA-2A8E-ECDE212BE3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6EADE3-6CD2-383A-DAB3-B89B3291151A}"/>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255692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F2927-C21F-11DD-9A69-02C181AD3EE2}"/>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3" name="Footer Placeholder 2">
            <a:extLst>
              <a:ext uri="{FF2B5EF4-FFF2-40B4-BE49-F238E27FC236}">
                <a16:creationId xmlns:a16="http://schemas.microsoft.com/office/drawing/2014/main" id="{97BA8A03-7DD9-717D-5C9F-F331812C9F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1D78A8-FDE6-8F6B-F76B-D4847662EB38}"/>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125171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123D-6730-F8E6-FECE-ECE302A3A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C1B47C-976C-6A56-368C-94AE09098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BAF70-3E3D-8DB5-68F0-7322ABF67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D1CC9-C82F-023D-DBEF-5EFE955E9D11}"/>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6" name="Footer Placeholder 5">
            <a:extLst>
              <a:ext uri="{FF2B5EF4-FFF2-40B4-BE49-F238E27FC236}">
                <a16:creationId xmlns:a16="http://schemas.microsoft.com/office/drawing/2014/main" id="{B265E4B4-01E9-5FF1-49DE-BEB5FEDE1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38A6E-A830-6D05-4479-C4746AE5418E}"/>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247726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99C2-EC0F-E3EC-8726-B7BF9053D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D73984-C838-7866-0EBB-DC1C15967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E55D98-9B9F-66DC-7A40-CC95E7D6C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2414-B7F4-AC9D-B560-A083FA8BDFAF}"/>
              </a:ext>
            </a:extLst>
          </p:cNvPr>
          <p:cNvSpPr>
            <a:spLocks noGrp="1"/>
          </p:cNvSpPr>
          <p:nvPr>
            <p:ph type="dt" sz="half" idx="10"/>
          </p:nvPr>
        </p:nvSpPr>
        <p:spPr/>
        <p:txBody>
          <a:bodyPr/>
          <a:lstStyle/>
          <a:p>
            <a:fld id="{C621BDE2-8CBA-2341-8459-5CA131E05B0F}" type="datetimeFigureOut">
              <a:rPr lang="en-US" smtClean="0"/>
              <a:t>9/20/2023</a:t>
            </a:fld>
            <a:endParaRPr lang="en-US"/>
          </a:p>
        </p:txBody>
      </p:sp>
      <p:sp>
        <p:nvSpPr>
          <p:cNvPr id="6" name="Footer Placeholder 5">
            <a:extLst>
              <a:ext uri="{FF2B5EF4-FFF2-40B4-BE49-F238E27FC236}">
                <a16:creationId xmlns:a16="http://schemas.microsoft.com/office/drawing/2014/main" id="{FBD920D6-047B-103C-F31B-C129BB3D4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779CF-44AB-C410-14BA-785578E174E2}"/>
              </a:ext>
            </a:extLst>
          </p:cNvPr>
          <p:cNvSpPr>
            <a:spLocks noGrp="1"/>
          </p:cNvSpPr>
          <p:nvPr>
            <p:ph type="sldNum" sz="quarter" idx="12"/>
          </p:nvPr>
        </p:nvSpPr>
        <p:spPr/>
        <p:txBody>
          <a:bodyPr/>
          <a:lstStyle/>
          <a:p>
            <a:fld id="{73A4A48B-BDCD-3E48-A558-D5ADA9401D32}" type="slidenum">
              <a:rPr lang="en-US" smtClean="0"/>
              <a:t>‹#›</a:t>
            </a:fld>
            <a:endParaRPr lang="en-US"/>
          </a:p>
        </p:txBody>
      </p:sp>
    </p:spTree>
    <p:extLst>
      <p:ext uri="{BB962C8B-B14F-4D97-AF65-F5344CB8AC3E}">
        <p14:creationId xmlns:p14="http://schemas.microsoft.com/office/powerpoint/2010/main" val="385749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0F0EA-D505-3036-12E8-53A972353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00E7F-1211-3965-139E-5CA1335F7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829B9-7918-7444-B8FE-1F0D1D230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1BDE2-8CBA-2341-8459-5CA131E05B0F}" type="datetimeFigureOut">
              <a:rPr lang="en-US" smtClean="0"/>
              <a:t>9/20/2023</a:t>
            </a:fld>
            <a:endParaRPr lang="en-US"/>
          </a:p>
        </p:txBody>
      </p:sp>
      <p:sp>
        <p:nvSpPr>
          <p:cNvPr id="5" name="Footer Placeholder 4">
            <a:extLst>
              <a:ext uri="{FF2B5EF4-FFF2-40B4-BE49-F238E27FC236}">
                <a16:creationId xmlns:a16="http://schemas.microsoft.com/office/drawing/2014/main" id="{D5E0C4F6-5D09-911C-0C42-E5BDF3847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511160-4833-E425-36F5-7053E0FD8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4A48B-BDCD-3E48-A558-D5ADA9401D32}" type="slidenum">
              <a:rPr lang="en-US" smtClean="0"/>
              <a:t>‹#›</a:t>
            </a:fld>
            <a:endParaRPr lang="en-US"/>
          </a:p>
        </p:txBody>
      </p:sp>
    </p:spTree>
    <p:extLst>
      <p:ext uri="{BB962C8B-B14F-4D97-AF65-F5344CB8AC3E}">
        <p14:creationId xmlns:p14="http://schemas.microsoft.com/office/powerpoint/2010/main" val="244936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dadepartners@dadeschools.net" TargetMode="External"/><Relationship Id="rId2" Type="http://schemas.openxmlformats.org/officeDocument/2006/relationships/hyperlink" Target="mailto:imeras@dadeschools.net"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mailto:dadepartners@dadeschools.net" TargetMode="External"/><Relationship Id="rId2" Type="http://schemas.openxmlformats.org/officeDocument/2006/relationships/hyperlink" Target="mailto:imeras@dadeschools.net"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agemiamidade.net/communitypartners-unitedway"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mdcps-epledge@unitedwaymiami.org"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SA7mhMLSNzc?feature=oembed" TargetMode="External"/><Relationship Id="rId5" Type="http://schemas.openxmlformats.org/officeDocument/2006/relationships/image" Target="../media/image10.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6F50A-E361-88FC-7860-053DA84675E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25655" y="0"/>
            <a:ext cx="6566346" cy="6858611"/>
          </a:xfrm>
          <a:prstGeom prst="rect">
            <a:avLst/>
          </a:prstGeom>
        </p:spPr>
      </p:pic>
      <p:sp>
        <p:nvSpPr>
          <p:cNvPr id="6" name="Rectangle 5">
            <a:extLst>
              <a:ext uri="{FF2B5EF4-FFF2-40B4-BE49-F238E27FC236}">
                <a16:creationId xmlns:a16="http://schemas.microsoft.com/office/drawing/2014/main" id="{7B02F6D1-8EAA-FFB7-39DC-D0433E4AABD9}"/>
              </a:ext>
            </a:extLst>
          </p:cNvPr>
          <p:cNvSpPr>
            <a:spLocks noGrp="1" noRot="1" noMove="1" noResize="1" noEditPoints="1" noAdjustHandles="1" noChangeArrowheads="1" noChangeShapeType="1"/>
          </p:cNvSpPr>
          <p:nvPr/>
        </p:nvSpPr>
        <p:spPr>
          <a:xfrm>
            <a:off x="-1" y="-611"/>
            <a:ext cx="56354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32D3B54-3437-718D-0580-71384D846AB3}"/>
              </a:ext>
            </a:extLst>
          </p:cNvPr>
          <p:cNvPicPr>
            <a:picLocks noChangeAspect="1"/>
          </p:cNvPicPr>
          <p:nvPr/>
        </p:nvPicPr>
        <p:blipFill>
          <a:blip r:embed="rId3"/>
          <a:srcRect/>
          <a:stretch/>
        </p:blipFill>
        <p:spPr>
          <a:xfrm>
            <a:off x="199696" y="1330384"/>
            <a:ext cx="5236094" cy="2908941"/>
          </a:xfrm>
          <a:prstGeom prst="rect">
            <a:avLst/>
          </a:prstGeom>
        </p:spPr>
      </p:pic>
      <p:grpSp>
        <p:nvGrpSpPr>
          <p:cNvPr id="7" name="Group 6">
            <a:extLst>
              <a:ext uri="{FF2B5EF4-FFF2-40B4-BE49-F238E27FC236}">
                <a16:creationId xmlns:a16="http://schemas.microsoft.com/office/drawing/2014/main" id="{A0725B50-141E-C2DB-B53C-73678F959EC7}"/>
              </a:ext>
            </a:extLst>
          </p:cNvPr>
          <p:cNvGrpSpPr/>
          <p:nvPr/>
        </p:nvGrpSpPr>
        <p:grpSpPr>
          <a:xfrm>
            <a:off x="7158961" y="609600"/>
            <a:ext cx="3575945" cy="3573137"/>
            <a:chOff x="7723960" y="1018478"/>
            <a:chExt cx="1135386" cy="1134494"/>
          </a:xfrm>
        </p:grpSpPr>
        <p:pic>
          <p:nvPicPr>
            <p:cNvPr id="4" name="Picture 3" descr="A black and orange rectangle&#10;&#10;Description automatically generated">
              <a:extLst>
                <a:ext uri="{FF2B5EF4-FFF2-40B4-BE49-F238E27FC236}">
                  <a16:creationId xmlns:a16="http://schemas.microsoft.com/office/drawing/2014/main" id="{D804F95B-6A24-A215-86F0-40D9C6B801EC}"/>
                </a:ext>
              </a:extLst>
            </p:cNvPr>
            <p:cNvPicPr>
              <a:picLocks noChangeAspect="1"/>
            </p:cNvPicPr>
            <p:nvPr/>
          </p:nvPicPr>
          <p:blipFill>
            <a:blip r:embed="rId4"/>
            <a:stretch>
              <a:fillRect/>
            </a:stretch>
          </p:blipFill>
          <p:spPr>
            <a:xfrm>
              <a:off x="7723960" y="1018478"/>
              <a:ext cx="270924" cy="1134494"/>
            </a:xfrm>
            <a:prstGeom prst="rect">
              <a:avLst/>
            </a:prstGeom>
          </p:spPr>
        </p:pic>
        <p:pic>
          <p:nvPicPr>
            <p:cNvPr id="5" name="Picture 4" descr="A black and orange rectangle&#10;&#10;Description automatically generated">
              <a:extLst>
                <a:ext uri="{FF2B5EF4-FFF2-40B4-BE49-F238E27FC236}">
                  <a16:creationId xmlns:a16="http://schemas.microsoft.com/office/drawing/2014/main" id="{66D28100-DD3B-75E7-76DB-61EDEDBD3FC4}"/>
                </a:ext>
              </a:extLst>
            </p:cNvPr>
            <p:cNvPicPr>
              <a:picLocks noChangeAspect="1"/>
            </p:cNvPicPr>
            <p:nvPr/>
          </p:nvPicPr>
          <p:blipFill>
            <a:blip r:embed="rId5"/>
            <a:stretch>
              <a:fillRect/>
            </a:stretch>
          </p:blipFill>
          <p:spPr>
            <a:xfrm>
              <a:off x="8588422" y="1018478"/>
              <a:ext cx="270924" cy="1134494"/>
            </a:xfrm>
            <a:prstGeom prst="rect">
              <a:avLst/>
            </a:prstGeom>
          </p:spPr>
        </p:pic>
      </p:grpSp>
      <p:pic>
        <p:nvPicPr>
          <p:cNvPr id="12" name="Picture 11">
            <a:extLst>
              <a:ext uri="{FF2B5EF4-FFF2-40B4-BE49-F238E27FC236}">
                <a16:creationId xmlns:a16="http://schemas.microsoft.com/office/drawing/2014/main" id="{08E537FA-A23A-B9DD-C75C-4058A2471C0C}"/>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533305" y="4910048"/>
            <a:ext cx="2568876" cy="1261028"/>
          </a:xfrm>
          <a:prstGeom prst="rect">
            <a:avLst/>
          </a:prstGeom>
        </p:spPr>
      </p:pic>
    </p:spTree>
    <p:extLst>
      <p:ext uri="{BB962C8B-B14F-4D97-AF65-F5344CB8AC3E}">
        <p14:creationId xmlns:p14="http://schemas.microsoft.com/office/powerpoint/2010/main" val="196827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8C1DAB-8C67-88B3-7ED6-DCDF3F688915}"/>
              </a:ext>
            </a:extLst>
          </p:cNvPr>
          <p:cNvSpPr/>
          <p:nvPr/>
        </p:nvSpPr>
        <p:spPr>
          <a:xfrm>
            <a:off x="5434497" y="882852"/>
            <a:ext cx="6383414" cy="3295133"/>
          </a:xfrm>
          <a:prstGeom prst="rect">
            <a:avLst/>
          </a:prstGeom>
        </p:spPr>
        <p:txBody>
          <a:bodyPr wrap="square">
            <a:sp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How to access &amp; finalize Employee Transmittal Form for Employee Campaign:</a:t>
            </a:r>
            <a:endParaRPr lang="en-US" sz="1600" b="1" dirty="0">
              <a:effectLst/>
              <a:latin typeface="Tahoma" panose="020B0604030504040204" pitchFamily="34" charset="0"/>
              <a:ea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a:t>
            </a:r>
            <a:r>
              <a:rPr lang="en-US" sz="1400" dirty="0" err="1">
                <a:effectLst/>
                <a:latin typeface="Calibri" panose="020F0502020204030204" pitchFamily="34" charset="0"/>
                <a:ea typeface="Calibri" panose="020F0502020204030204" pitchFamily="34" charset="0"/>
                <a:cs typeface="Calibri" panose="020F0502020204030204" pitchFamily="34" charset="0"/>
              </a:rPr>
              <a:t>ePledge</a:t>
            </a:r>
            <a:r>
              <a:rPr lang="en-US" sz="1400" dirty="0">
                <a:effectLst/>
                <a:latin typeface="Calibri" panose="020F0502020204030204" pitchFamily="34" charset="0"/>
                <a:ea typeface="Calibri" panose="020F0502020204030204" pitchFamily="34" charset="0"/>
                <a:cs typeface="Calibri" panose="020F0502020204030204" pitchFamily="34" charset="0"/>
              </a:rPr>
              <a:t> Administrator tab located at the bottom left of the screen.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Employee Transmittal Form button.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Print and completely fill out all information on the form.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When the form is accurate, have the Employee Ambassador and the Principal/Head Administrator sign.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Keep a copy of the Transmittal Form with signatures for your records.  The Employee Ambassador should also keep a copy of the form for their records.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The original form should be submitted by the Employee Ambassador to United Way Miami along with any checks and paper pledge forms in the Employee envelope.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endPar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B064306-E2C3-6752-1ABF-6EA5E18D6C8F}"/>
              </a:ext>
            </a:extLst>
          </p:cNvPr>
          <p:cNvSpPr/>
          <p:nvPr/>
        </p:nvSpPr>
        <p:spPr>
          <a:xfrm>
            <a:off x="5434498" y="283095"/>
            <a:ext cx="6383416" cy="523220"/>
          </a:xfrm>
          <a:prstGeom prst="rect">
            <a:avLst/>
          </a:prstGeom>
        </p:spPr>
        <p:txBody>
          <a:bodyPr wrap="square">
            <a:spAutoFit/>
          </a:bodyPr>
          <a:lstStyle/>
          <a:p>
            <a:pPr marL="0" marR="0">
              <a:spcBef>
                <a:spcPts val="200"/>
              </a:spcBef>
              <a:spcAft>
                <a:spcPts val="0"/>
              </a:spcAft>
            </a:pPr>
            <a:r>
              <a:rPr lang="en-US" sz="2800" b="1" kern="100" dirty="0" err="1">
                <a:solidFill>
                  <a:srgbClr val="FF9933"/>
                </a:solidFill>
                <a:effectLst/>
                <a:latin typeface="Calibri" panose="020F0502020204030204" pitchFamily="34" charset="0"/>
                <a:ea typeface="Calibri" panose="020F0502020204030204" pitchFamily="34" charset="0"/>
                <a:cs typeface="Calibri" panose="020F0502020204030204" pitchFamily="34" charset="0"/>
              </a:rPr>
              <a:t>ePledge</a:t>
            </a: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 Ambassado</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r Responsibilities </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D1C962A-9DDC-5740-AAC3-127A3E891A40}"/>
              </a:ext>
            </a:extLst>
          </p:cNvPr>
          <p:cNvCxnSpPr>
            <a:cxnSpLocks/>
          </p:cNvCxnSpPr>
          <p:nvPr/>
        </p:nvCxnSpPr>
        <p:spPr>
          <a:xfrm flipH="1">
            <a:off x="5434498" y="80350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18E889-F53F-0E1B-AE77-C773EF9D115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2E74214E-2DB5-629C-CFF6-19625707BB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
        <p:nvSpPr>
          <p:cNvPr id="5" name="TextBox 4">
            <a:extLst>
              <a:ext uri="{FF2B5EF4-FFF2-40B4-BE49-F238E27FC236}">
                <a16:creationId xmlns:a16="http://schemas.microsoft.com/office/drawing/2014/main" id="{7B5C3E92-A1CE-6529-EC88-C8A3BFA53E3A}"/>
              </a:ext>
            </a:extLst>
          </p:cNvPr>
          <p:cNvSpPr txBox="1"/>
          <p:nvPr/>
        </p:nvSpPr>
        <p:spPr>
          <a:xfrm>
            <a:off x="5434496" y="3656075"/>
            <a:ext cx="6094602" cy="2587183"/>
          </a:xfrm>
          <a:prstGeom prst="rect">
            <a:avLst/>
          </a:prstGeom>
          <a:noFill/>
        </p:spPr>
        <p:txBody>
          <a:bodyPr wrap="square">
            <a:spAutoFit/>
          </a:bodyPr>
          <a:lstStyle/>
          <a:p>
            <a:pPr marL="228600" marR="0">
              <a:lnSpc>
                <a:spcPct val="107000"/>
              </a:lnSpc>
              <a:spcBef>
                <a:spcPts val="0"/>
              </a:spcBef>
              <a:spcAft>
                <a:spcPts val="80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How to access &amp; finalize Final Report for Student Campaign: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a:t>
            </a:r>
            <a:r>
              <a:rPr lang="en-US" sz="1400" dirty="0" err="1">
                <a:effectLst/>
                <a:latin typeface="Calibri" panose="020F0502020204030204" pitchFamily="34" charset="0"/>
                <a:ea typeface="Calibri" panose="020F0502020204030204" pitchFamily="34" charset="0"/>
                <a:cs typeface="Calibri" panose="020F0502020204030204" pitchFamily="34" charset="0"/>
              </a:rPr>
              <a:t>ePledge</a:t>
            </a:r>
            <a:r>
              <a:rPr lang="en-US" sz="1400" dirty="0">
                <a:effectLst/>
                <a:latin typeface="Calibri" panose="020F0502020204030204" pitchFamily="34" charset="0"/>
                <a:ea typeface="Calibri" panose="020F0502020204030204" pitchFamily="34" charset="0"/>
                <a:cs typeface="Calibri" panose="020F0502020204030204" pitchFamily="34" charset="0"/>
              </a:rPr>
              <a:t> Administrator tab located at the bottom left of the screen.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Student Final Report button.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Include the total amount raised.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the “Submit” button.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Make copies of the submitted form.  Keep a copy of the Final Report with signatures for school records and give a copy to the Student Ambassador for their records.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The original should be submitted with all appropriate signatures to United Way in the Student envelope along with any checks.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C3D87E-6576-980D-F812-7A62F0453092}"/>
              </a:ext>
            </a:extLst>
          </p:cNvPr>
          <p:cNvSpPr/>
          <p:nvPr/>
        </p:nvSpPr>
        <p:spPr>
          <a:xfrm>
            <a:off x="5312923" y="1753144"/>
            <a:ext cx="6504991" cy="3831818"/>
          </a:xfrm>
          <a:prstGeom prst="rect">
            <a:avLst/>
          </a:prstGeom>
        </p:spPr>
        <p:txBody>
          <a:bodyPr wrap="square">
            <a:spAutoFit/>
          </a:bodyPr>
          <a:lstStyle/>
          <a:p>
            <a:pPr marL="800100" lvl="1" indent="-342900">
              <a:buClr>
                <a:srgbClr val="FF9933"/>
              </a:buClr>
              <a:buFont typeface="+mj-lt"/>
              <a:buAutoNum type="arabicPeriod"/>
            </a:pP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OCTOBER 2</a:t>
            </a:r>
            <a:r>
              <a:rPr lang="en-US" sz="1400" b="1" kern="100" baseline="30000" dirty="0">
                <a:latin typeface="Calibri Light" panose="020F0302020204030204" pitchFamily="34" charset="0"/>
                <a:ea typeface="Calibri Light" panose="020F0302020204030204" pitchFamily="34" charset="0"/>
                <a:cs typeface="Times New Roman" panose="02020603050405020304" pitchFamily="18" charset="0"/>
              </a:rPr>
              <a:t>nd</a:t>
            </a: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 CAMPAIGN STARTS </a:t>
            </a:r>
          </a:p>
          <a:p>
            <a:pPr marL="1257300" lvl="2" indent="-342900">
              <a:buClr>
                <a:srgbClr val="FF9933"/>
              </a:buClr>
              <a:buFont typeface="Arial" panose="020B0604020202020204" pitchFamily="34" charset="0"/>
              <a:buChar char="•"/>
            </a:pPr>
            <a:r>
              <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rPr>
              <a:t>Make sure to do check ins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through out the campaign to make sure everyone is engaged</a:t>
            </a:r>
          </a:p>
          <a:p>
            <a:pPr marL="800100" lvl="1" indent="-342900">
              <a:buClr>
                <a:srgbClr val="FF9933"/>
              </a:buClr>
              <a:buFont typeface="+mj-lt"/>
              <a:buAutoNum type="arabicPeriod"/>
            </a:pPr>
            <a:r>
              <a:rPr lang="en-US" sz="1400" b="1" kern="100" dirty="0">
                <a:effectLst/>
                <a:latin typeface="Calibri Light" panose="020F0302020204030204" pitchFamily="34" charset="0"/>
                <a:ea typeface="Calibri Light" panose="020F0302020204030204" pitchFamily="34" charset="0"/>
                <a:cs typeface="Times New Roman" panose="02020603050405020304" pitchFamily="18" charset="0"/>
              </a:rPr>
              <a:t>OCTOBER </a:t>
            </a: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9</a:t>
            </a:r>
            <a:r>
              <a:rPr lang="en-US" sz="1400" b="1" kern="100" baseline="30000" dirty="0">
                <a:latin typeface="Calibri Light" panose="020F0302020204030204" pitchFamily="34" charset="0"/>
                <a:ea typeface="Calibri Light" panose="020F0302020204030204" pitchFamily="34" charset="0"/>
                <a:cs typeface="Times New Roman" panose="02020603050405020304" pitchFamily="18" charset="0"/>
              </a:rPr>
              <a:t>th</a:t>
            </a: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  -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Last day to submit request for goal adjustment to Ines Meras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imeras@dadeschools.net</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 or </a:t>
            </a:r>
            <a:r>
              <a:rPr lang="en-US" sz="1400" kern="100" dirty="0" err="1">
                <a:latin typeface="Calibri Light" panose="020F0302020204030204" pitchFamily="34" charset="0"/>
                <a:ea typeface="Calibri Light" panose="020F0302020204030204" pitchFamily="34" charset="0"/>
                <a:cs typeface="Times New Roman" panose="02020603050405020304" pitchFamily="18" charset="0"/>
              </a:rPr>
              <a:t>Shaquellia</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 M. Holmes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dadepartners@dadeschools</a:t>
            </a:r>
            <a:r>
              <a:rPr lang="en-US" sz="1400" kern="100" dirty="0">
                <a:solidFill>
                  <a:srgbClr val="0563C1"/>
                </a:solidFill>
                <a:latin typeface="Calibri Light" panose="020F0302020204030204" pitchFamily="34" charset="0"/>
                <a:ea typeface="Calibri Light" panose="020F03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1400" kern="100" dirty="0">
                <a:latin typeface="Calibri Light" panose="020F0302020204030204" pitchFamily="34" charset="0"/>
                <a:ea typeface="Calibri Light" panose="020F03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net</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 </a:t>
            </a:r>
            <a:endPar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800100" lvl="1" indent="-342900">
              <a:buClr>
                <a:srgbClr val="FF9933"/>
              </a:buClr>
              <a:buFont typeface="+mj-lt"/>
              <a:buAutoNum type="arabicPeriod"/>
            </a:pP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OCTOBER 31</a:t>
            </a:r>
            <a:r>
              <a:rPr lang="en-US" sz="1400" b="1" kern="100" baseline="30000" dirty="0">
                <a:latin typeface="Calibri Light" panose="020F0302020204030204" pitchFamily="34" charset="0"/>
                <a:ea typeface="Calibri Light" panose="020F0302020204030204" pitchFamily="34" charset="0"/>
                <a:cs typeface="Times New Roman" panose="02020603050405020304" pitchFamily="18" charset="0"/>
              </a:rPr>
              <a:t>st</a:t>
            </a: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  &amp; NOVEMBER 7</a:t>
            </a:r>
            <a:r>
              <a:rPr lang="en-US" sz="1400" b="1" kern="100" baseline="30000" dirty="0">
                <a:latin typeface="Calibri Light" panose="020F0302020204030204" pitchFamily="34" charset="0"/>
                <a:ea typeface="Calibri Light" panose="020F0302020204030204" pitchFamily="34" charset="0"/>
                <a:cs typeface="Times New Roman" panose="02020603050405020304" pitchFamily="18" charset="0"/>
              </a:rPr>
              <a:t>th</a:t>
            </a: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-Ask </a:t>
            </a:r>
            <a:r>
              <a:rPr lang="en-US" sz="1400" kern="100" dirty="0" err="1">
                <a:latin typeface="Calibri Light" panose="020F0302020204030204" pitchFamily="34" charset="0"/>
                <a:ea typeface="Calibri Light" panose="020F0302020204030204" pitchFamily="34" charset="0"/>
                <a:cs typeface="Times New Roman" panose="02020603050405020304" pitchFamily="18" charset="0"/>
              </a:rPr>
              <a:t>ePledge</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 Ambassador to print an all-employees report. Follow up with colleagues who have not submitted a donation yet </a:t>
            </a:r>
            <a:endPar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800100" lvl="1" indent="-342900">
              <a:buClr>
                <a:srgbClr val="FF9933"/>
              </a:buClr>
              <a:buFont typeface="+mj-lt"/>
              <a:buAutoNum type="arabicPeriod"/>
            </a:pPr>
            <a:r>
              <a:rPr lang="en-US" sz="1400" b="1" kern="100" dirty="0">
                <a:effectLst/>
                <a:latin typeface="Calibri Light" panose="020F0302020204030204" pitchFamily="34" charset="0"/>
                <a:ea typeface="Calibri Light" panose="020F0302020204030204" pitchFamily="34" charset="0"/>
                <a:cs typeface="Times New Roman" panose="02020603050405020304" pitchFamily="18" charset="0"/>
              </a:rPr>
              <a:t>NOVEMBER 15</a:t>
            </a:r>
            <a:r>
              <a:rPr lang="en-US" sz="1400" b="1" kern="100" baseline="30000" dirty="0">
                <a:latin typeface="Calibri Light" panose="020F0302020204030204" pitchFamily="34" charset="0"/>
                <a:ea typeface="Calibri Light" panose="020F0302020204030204" pitchFamily="34" charset="0"/>
                <a:cs typeface="Times New Roman" panose="02020603050405020304" pitchFamily="18" charset="0"/>
              </a:rPr>
              <a:t>th</a:t>
            </a:r>
            <a:r>
              <a:rPr lang="en-US" sz="1400" b="1" kern="100" dirty="0">
                <a:latin typeface="Calibri Light" panose="020F0302020204030204" pitchFamily="34" charset="0"/>
                <a:ea typeface="Calibri Light" panose="020F0302020204030204" pitchFamily="34" charset="0"/>
                <a:cs typeface="Times New Roman" panose="02020603050405020304" pitchFamily="18" charset="0"/>
              </a:rPr>
              <a:t> </a:t>
            </a:r>
            <a:r>
              <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rPr>
              <a:t>- CAMPAIGN ENDS</a:t>
            </a:r>
          </a:p>
          <a:p>
            <a:pPr marL="800100" lvl="1" indent="-342900">
              <a:buClr>
                <a:srgbClr val="FF9933"/>
              </a:buClr>
              <a:buFont typeface="+mj-lt"/>
              <a:buAutoNum type="arabicPeriod"/>
            </a:pPr>
            <a:r>
              <a:rPr lang="en-US" sz="1400" b="1" kern="100" dirty="0">
                <a:effectLst/>
                <a:latin typeface="Calibri Light" panose="020F0302020204030204" pitchFamily="34" charset="0"/>
                <a:ea typeface="Calibri Light" panose="020F0302020204030204" pitchFamily="34" charset="0"/>
                <a:cs typeface="Times New Roman" panose="02020603050405020304" pitchFamily="18" charset="0"/>
              </a:rPr>
              <a:t>NOVEMBER 16-17</a:t>
            </a:r>
            <a:r>
              <a:rPr lang="en-US" sz="1400" b="1" kern="100" baseline="30000" dirty="0">
                <a:effectLst/>
                <a:latin typeface="Calibri Light" panose="020F0302020204030204" pitchFamily="34" charset="0"/>
                <a:ea typeface="Calibri Light" panose="020F0302020204030204" pitchFamily="34" charset="0"/>
                <a:cs typeface="Times New Roman" panose="02020603050405020304" pitchFamily="18" charset="0"/>
              </a:rPr>
              <a:t>TH</a:t>
            </a:r>
            <a:r>
              <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rPr>
              <a:t> – </a:t>
            </a: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Complete final report and place campaign package in school mail</a:t>
            </a:r>
          </a:p>
          <a:p>
            <a:pPr marL="1257300" lvl="2" indent="-342900">
              <a:buClr>
                <a:srgbClr val="FF9933"/>
              </a:buClr>
              <a:buFont typeface="Arial" panose="020B0604020202020204" pitchFamily="34" charset="0"/>
              <a:buChar char="•"/>
            </a:pPr>
            <a:r>
              <a:rPr lang="en-US" sz="1100" i="1" kern="100" dirty="0">
                <a:latin typeface="Calibri Light" panose="020F0302020204030204" pitchFamily="34" charset="0"/>
                <a:ea typeface="Calibri Light" panose="020F0302020204030204" pitchFamily="34" charset="0"/>
                <a:cs typeface="Times New Roman" panose="02020603050405020304" pitchFamily="18" charset="0"/>
              </a:rPr>
              <a:t>Make sure to make a copy of the forms</a:t>
            </a:r>
          </a:p>
          <a:p>
            <a:pPr marL="1257300" lvl="2" indent="-342900">
              <a:buClr>
                <a:srgbClr val="FF9933"/>
              </a:buClr>
              <a:buFont typeface="Arial" panose="020B0604020202020204" pitchFamily="34" charset="0"/>
              <a:buChar char="•"/>
            </a:pPr>
            <a:r>
              <a:rPr lang="en-US" sz="1100" i="1" kern="100" dirty="0">
                <a:latin typeface="Calibri Light" panose="020F0302020204030204" pitchFamily="34" charset="0"/>
                <a:ea typeface="Calibri Light" panose="020F0302020204030204" pitchFamily="34" charset="0"/>
                <a:cs typeface="Times New Roman" panose="02020603050405020304" pitchFamily="18" charset="0"/>
              </a:rPr>
              <a:t>Submit the original with two signatures and the final check for funds raised in the Employee envelope </a:t>
            </a:r>
          </a:p>
          <a:p>
            <a:pPr marL="800100" lvl="1" indent="-342900">
              <a:buClr>
                <a:srgbClr val="FF9933"/>
              </a:buClr>
              <a:buFont typeface="+mj-lt"/>
              <a:buAutoNum type="arabicPeriod"/>
            </a:pPr>
            <a:r>
              <a:rPr lang="en-US" sz="1400" b="1" kern="100" dirty="0">
                <a:effectLst/>
                <a:latin typeface="Calibri Light" panose="020F0302020204030204" pitchFamily="34" charset="0"/>
                <a:ea typeface="Calibri Light" panose="020F0302020204030204" pitchFamily="34" charset="0"/>
                <a:cs typeface="Times New Roman" panose="02020603050405020304" pitchFamily="18" charset="0"/>
              </a:rPr>
              <a:t>NOVEMBER 20-22</a:t>
            </a:r>
            <a:r>
              <a:rPr lang="en-US" sz="1400" b="1" kern="100" baseline="30000" dirty="0">
                <a:effectLst/>
                <a:latin typeface="Calibri Light" panose="020F0302020204030204" pitchFamily="34" charset="0"/>
                <a:ea typeface="Calibri Light" panose="020F0302020204030204" pitchFamily="34" charset="0"/>
                <a:cs typeface="Times New Roman" panose="02020603050405020304" pitchFamily="18" charset="0"/>
              </a:rPr>
              <a:t>nd</a:t>
            </a:r>
            <a:r>
              <a:rPr lang="en-US" sz="1400" b="1" kern="1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rPr>
              <a:t>– Hand deliver campaign packages to United Way Miami (3250 SW 3</a:t>
            </a:r>
            <a:r>
              <a:rPr lang="en-US" sz="1400" kern="100" baseline="30000" dirty="0">
                <a:effectLst/>
                <a:latin typeface="Calibri Light" panose="020F0302020204030204" pitchFamily="34" charset="0"/>
                <a:ea typeface="Calibri Light" panose="020F0302020204030204" pitchFamily="34" charset="0"/>
                <a:cs typeface="Times New Roman" panose="02020603050405020304" pitchFamily="18" charset="0"/>
              </a:rPr>
              <a:t>RD</a:t>
            </a:r>
            <a:r>
              <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rPr>
              <a:t> Avenue Miami, Fl. 33129)</a:t>
            </a:r>
            <a:br>
              <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rPr>
            </a:br>
            <a:endParaRPr lang="en-US" sz="1400" kern="100" dirty="0">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027CDD1-7410-06FC-512D-D554699557CD}"/>
              </a:ext>
            </a:extLst>
          </p:cNvPr>
          <p:cNvSpPr/>
          <p:nvPr/>
        </p:nvSpPr>
        <p:spPr>
          <a:xfrm>
            <a:off x="5434498" y="283095"/>
            <a:ext cx="6383416" cy="954107"/>
          </a:xfrm>
          <a:prstGeom prst="rect">
            <a:avLst/>
          </a:prstGeom>
        </p:spPr>
        <p:txBody>
          <a:bodyPr wrap="square">
            <a:spAutoFit/>
          </a:bodyPr>
          <a:lstStyle/>
          <a:p>
            <a:pPr marL="0" marR="0" algn="ctr">
              <a:spcBef>
                <a:spcPts val="200"/>
              </a:spcBef>
              <a:spcAft>
                <a:spcPts val="0"/>
              </a:spcAft>
            </a:pPr>
            <a:r>
              <a:rPr lang="en-US" sz="2800" b="1" u="sng" kern="100" dirty="0">
                <a:solidFill>
                  <a:srgbClr val="FF9933"/>
                </a:solidFill>
                <a:latin typeface="Calibri" panose="020F0502020204030204" pitchFamily="34" charset="0"/>
                <a:ea typeface="Calibri" panose="020F0502020204030204" pitchFamily="34" charset="0"/>
                <a:cs typeface="Calibri" panose="020F0502020204030204" pitchFamily="34" charset="0"/>
              </a:rPr>
              <a:t>Important Dates to Remember </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for the Employee Campaign</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C49E9978-96E6-0D9B-6CB7-D06858B06CCD}"/>
              </a:ext>
            </a:extLst>
          </p:cNvPr>
          <p:cNvCxnSpPr>
            <a:cxnSpLocks/>
          </p:cNvCxnSpPr>
          <p:nvPr/>
        </p:nvCxnSpPr>
        <p:spPr>
          <a:xfrm flipH="1">
            <a:off x="5623592" y="1237202"/>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94937E4-B733-7554-67E1-E240D333656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3DE32721-E405-ED92-A610-63F286DD7F9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18320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C3D87E-6576-980D-F812-7A62F0453092}"/>
              </a:ext>
            </a:extLst>
          </p:cNvPr>
          <p:cNvSpPr/>
          <p:nvPr/>
        </p:nvSpPr>
        <p:spPr>
          <a:xfrm>
            <a:off x="5545394" y="1483659"/>
            <a:ext cx="5729410" cy="4401205"/>
          </a:xfrm>
          <a:prstGeom prst="rect">
            <a:avLst/>
          </a:prstGeom>
        </p:spPr>
        <p:txBody>
          <a:bodyPr wrap="square">
            <a:spAutoFit/>
          </a:bodyPr>
          <a:lstStyle/>
          <a:p>
            <a:pPr marL="800100" lvl="1" indent="-342900">
              <a:buClr>
                <a:srgbClr val="FF9933"/>
              </a:buClr>
              <a:buFont typeface="+mj-lt"/>
              <a:buAutoNum type="arabicPeriod"/>
            </a:pP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OCTOBER 2</a:t>
            </a:r>
            <a:r>
              <a:rPr lang="en-US" sz="1600" b="1" kern="100" baseline="30000" dirty="0">
                <a:latin typeface="Calibri Light" panose="020F0302020204030204" pitchFamily="34" charset="0"/>
                <a:ea typeface="Calibri Light" panose="020F0302020204030204" pitchFamily="34" charset="0"/>
                <a:cs typeface="Times New Roman" panose="02020603050405020304" pitchFamily="18" charset="0"/>
              </a:rPr>
              <a:t>ND</a:t>
            </a: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 </a:t>
            </a:r>
            <a:r>
              <a:rPr lang="en-US" sz="1600" kern="100" dirty="0">
                <a:latin typeface="Calibri Light" panose="020F0302020204030204" pitchFamily="34" charset="0"/>
                <a:ea typeface="Calibri Light" panose="020F0302020204030204" pitchFamily="34" charset="0"/>
                <a:cs typeface="Times New Roman" panose="02020603050405020304" pitchFamily="18" charset="0"/>
              </a:rPr>
              <a:t>- CAMPAIGN STARTS </a:t>
            </a:r>
          </a:p>
          <a:p>
            <a:pPr marL="800100" lvl="1" indent="-342900">
              <a:buClr>
                <a:srgbClr val="FF9933"/>
              </a:buClr>
              <a:buFont typeface="+mj-lt"/>
              <a:buAutoNum type="arabicPeriod"/>
            </a:pPr>
            <a:r>
              <a:rPr lang="en-US" sz="1600" b="1" kern="100" dirty="0">
                <a:effectLst/>
                <a:latin typeface="Calibri Light" panose="020F0302020204030204" pitchFamily="34" charset="0"/>
                <a:ea typeface="Calibri Light" panose="020F0302020204030204" pitchFamily="34" charset="0"/>
                <a:cs typeface="Times New Roman" panose="02020603050405020304" pitchFamily="18" charset="0"/>
              </a:rPr>
              <a:t>OCTOBER </a:t>
            </a: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9</a:t>
            </a:r>
            <a:r>
              <a:rPr lang="en-US" sz="1600" b="1" kern="100" baseline="30000" dirty="0">
                <a:latin typeface="Calibri Light" panose="020F0302020204030204" pitchFamily="34" charset="0"/>
                <a:ea typeface="Calibri Light" panose="020F0302020204030204" pitchFamily="34" charset="0"/>
                <a:cs typeface="Times New Roman" panose="02020603050405020304" pitchFamily="18" charset="0"/>
              </a:rPr>
              <a:t>TH</a:t>
            </a: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 - </a:t>
            </a:r>
            <a:r>
              <a:rPr lang="en-US" sz="1600" kern="100" dirty="0">
                <a:latin typeface="Calibri Light" panose="020F0302020204030204" pitchFamily="34" charset="0"/>
                <a:ea typeface="Calibri Light" panose="020F0302020204030204" pitchFamily="34" charset="0"/>
                <a:cs typeface="Times New Roman" panose="02020603050405020304" pitchFamily="18" charset="0"/>
              </a:rPr>
              <a:t>Last day to submit request for goal adjustment to Ines Meras </a:t>
            </a:r>
            <a:r>
              <a:rPr lang="en-US" sz="1600" kern="100" dirty="0">
                <a:latin typeface="Calibri Light" panose="020F0302020204030204" pitchFamily="34" charset="0"/>
                <a:ea typeface="Calibri Light" panose="020F03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imeras@dadeschools.net</a:t>
            </a:r>
            <a:r>
              <a:rPr lang="en-US" sz="1600" kern="100" dirty="0">
                <a:latin typeface="Calibri Light" panose="020F0302020204030204" pitchFamily="34" charset="0"/>
                <a:ea typeface="Calibri Light" panose="020F0302020204030204" pitchFamily="34" charset="0"/>
                <a:cs typeface="Times New Roman" panose="02020603050405020304" pitchFamily="18" charset="0"/>
              </a:rPr>
              <a:t> or </a:t>
            </a:r>
            <a:r>
              <a:rPr lang="en-US" sz="1600" kern="100" dirty="0" err="1">
                <a:latin typeface="Calibri Light" panose="020F0302020204030204" pitchFamily="34" charset="0"/>
                <a:ea typeface="Calibri Light" panose="020F0302020204030204" pitchFamily="34" charset="0"/>
                <a:cs typeface="Times New Roman" panose="02020603050405020304" pitchFamily="18" charset="0"/>
              </a:rPr>
              <a:t>Shaquellia</a:t>
            </a:r>
            <a:r>
              <a:rPr lang="en-US" sz="1600" kern="100" dirty="0">
                <a:latin typeface="Calibri Light" panose="020F0302020204030204" pitchFamily="34" charset="0"/>
                <a:ea typeface="Calibri Light" panose="020F0302020204030204" pitchFamily="34" charset="0"/>
                <a:cs typeface="Times New Roman" panose="02020603050405020304" pitchFamily="18" charset="0"/>
              </a:rPr>
              <a:t> M. Holmes </a:t>
            </a:r>
            <a:r>
              <a:rPr lang="en-US" sz="1600" kern="100" dirty="0">
                <a:latin typeface="Calibri Light" panose="020F0302020204030204" pitchFamily="34" charset="0"/>
                <a:ea typeface="Calibri Light" panose="020F03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dadepartners@dadeschools.net</a:t>
            </a:r>
            <a:r>
              <a:rPr lang="en-US" sz="1600" kern="100" dirty="0">
                <a:latin typeface="Calibri Light" panose="020F0302020204030204" pitchFamily="34" charset="0"/>
                <a:ea typeface="Calibri Light" panose="020F0302020204030204" pitchFamily="34" charset="0"/>
                <a:cs typeface="Times New Roman" panose="02020603050405020304" pitchFamily="18" charset="0"/>
              </a:rPr>
              <a:t> </a:t>
            </a:r>
            <a:endPar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800100" lvl="1" indent="-342900">
              <a:buClr>
                <a:srgbClr val="FF9933"/>
              </a:buClr>
              <a:buFont typeface="+mj-lt"/>
              <a:buAutoNum type="arabicPeriod"/>
            </a:pPr>
            <a:r>
              <a:rPr lang="en-US" sz="1600" b="1" kern="100" dirty="0">
                <a:effectLst/>
                <a:latin typeface="Calibri Light" panose="020F0302020204030204" pitchFamily="34" charset="0"/>
                <a:ea typeface="Calibri Light" panose="020F0302020204030204" pitchFamily="34" charset="0"/>
                <a:cs typeface="Times New Roman" panose="02020603050405020304" pitchFamily="18" charset="0"/>
              </a:rPr>
              <a:t>OCTOBER 16</a:t>
            </a:r>
            <a:r>
              <a:rPr lang="en-US" sz="1600" b="1" kern="100" baseline="30000" dirty="0">
                <a:latin typeface="Calibri Light" panose="020F0302020204030204" pitchFamily="34" charset="0"/>
                <a:ea typeface="Calibri Light" panose="020F0302020204030204" pitchFamily="34" charset="0"/>
                <a:cs typeface="Times New Roman" panose="02020603050405020304" pitchFamily="18" charset="0"/>
              </a:rPr>
              <a:t>TH</a:t>
            </a: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 </a:t>
            </a:r>
            <a: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t>- 1</a:t>
            </a:r>
            <a:r>
              <a:rPr lang="en-US" sz="1600" kern="100" baseline="30000" dirty="0">
                <a:effectLst/>
                <a:latin typeface="Calibri Light" panose="020F0302020204030204" pitchFamily="34" charset="0"/>
                <a:ea typeface="Calibri Light" panose="020F0302020204030204" pitchFamily="34" charset="0"/>
                <a:cs typeface="Times New Roman" panose="02020603050405020304" pitchFamily="18" charset="0"/>
              </a:rPr>
              <a:t>st</a:t>
            </a:r>
            <a: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t> STUDENT BENCHMARK DUE</a:t>
            </a:r>
          </a:p>
          <a:p>
            <a:pPr marL="1257300" lvl="2" indent="-342900">
              <a:buClr>
                <a:srgbClr val="FF9933"/>
              </a:buClr>
              <a:buFont typeface="Arial" panose="020B0604020202020204" pitchFamily="34" charset="0"/>
              <a:buChar char="•"/>
            </a:pPr>
            <a:r>
              <a:rPr lang="en-US" sz="1400" kern="100" dirty="0">
                <a:latin typeface="Calibri Light" panose="020F0302020204030204" pitchFamily="34" charset="0"/>
                <a:ea typeface="Calibri Light" panose="020F0302020204030204" pitchFamily="34" charset="0"/>
                <a:cs typeface="Times New Roman" panose="02020603050405020304" pitchFamily="18" charset="0"/>
              </a:rPr>
              <a:t>E-Pledge ambassador inputs the total amount raised for the campaign via </a:t>
            </a:r>
            <a:r>
              <a:rPr lang="en-US" sz="1400" kern="100" dirty="0" err="1">
                <a:latin typeface="Calibri Light" panose="020F0302020204030204" pitchFamily="34" charset="0"/>
                <a:ea typeface="Calibri Light" panose="020F0302020204030204" pitchFamily="34" charset="0"/>
                <a:cs typeface="Times New Roman" panose="02020603050405020304" pitchFamily="18" charset="0"/>
              </a:rPr>
              <a:t>ePledge</a:t>
            </a:r>
            <a:endParaRPr lang="en-US" sz="1400" kern="100" dirty="0">
              <a:latin typeface="Calibri Light" panose="020F0302020204030204" pitchFamily="34" charset="0"/>
              <a:ea typeface="Calibri Light" panose="020F0302020204030204" pitchFamily="34" charset="0"/>
              <a:cs typeface="Times New Roman" panose="02020603050405020304" pitchFamily="18" charset="0"/>
            </a:endParaRPr>
          </a:p>
          <a:p>
            <a:pPr marL="1257300" lvl="2" indent="-342900">
              <a:buClr>
                <a:srgbClr val="FF9933"/>
              </a:buClr>
              <a:buFont typeface="Arial" panose="020B0604020202020204" pitchFamily="34" charset="0"/>
              <a:buChar char="•"/>
            </a:pPr>
            <a:r>
              <a:rPr lang="en-US" sz="1200" i="1" kern="100" dirty="0">
                <a:effectLst/>
                <a:latin typeface="Calibri Light" panose="020F0302020204030204" pitchFamily="34" charset="0"/>
                <a:ea typeface="Calibri Light" panose="020F0302020204030204" pitchFamily="34" charset="0"/>
                <a:cs typeface="Times New Roman" panose="02020603050405020304" pitchFamily="18" charset="0"/>
              </a:rPr>
              <a:t>If money has not been raised at this point – please still enter $0 as submission</a:t>
            </a:r>
          </a:p>
          <a:p>
            <a:pPr marL="800100" lvl="1" indent="-342900">
              <a:buClr>
                <a:srgbClr val="FF9933"/>
              </a:buClr>
              <a:buFont typeface="+mj-lt"/>
              <a:buAutoNum type="arabicPeriod"/>
            </a:pPr>
            <a:r>
              <a:rPr lang="en-US" sz="1600" b="1" kern="100" dirty="0">
                <a:effectLst/>
                <a:latin typeface="Calibri Light" panose="020F0302020204030204" pitchFamily="34" charset="0"/>
                <a:ea typeface="Calibri Light" panose="020F0302020204030204" pitchFamily="34" charset="0"/>
                <a:cs typeface="Times New Roman" panose="02020603050405020304" pitchFamily="18" charset="0"/>
              </a:rPr>
              <a:t>NOVEMBER 15</a:t>
            </a:r>
            <a:r>
              <a:rPr lang="en-US" sz="1600" b="1" kern="100" baseline="30000" dirty="0">
                <a:latin typeface="Calibri Light" panose="020F0302020204030204" pitchFamily="34" charset="0"/>
                <a:ea typeface="Calibri Light" panose="020F0302020204030204" pitchFamily="34" charset="0"/>
                <a:cs typeface="Times New Roman" panose="02020603050405020304" pitchFamily="18" charset="0"/>
              </a:rPr>
              <a:t>TH</a:t>
            </a: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 </a:t>
            </a:r>
            <a: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t>- CAMPAIGN ENDS</a:t>
            </a:r>
          </a:p>
          <a:p>
            <a:pPr marL="800100" lvl="1" indent="-342900">
              <a:buClr>
                <a:srgbClr val="FF9933"/>
              </a:buClr>
              <a:buFont typeface="+mj-lt"/>
              <a:buAutoNum type="arabicPeriod"/>
            </a:pPr>
            <a:r>
              <a:rPr lang="en-US" sz="1600" b="1" kern="100" dirty="0">
                <a:effectLst/>
                <a:latin typeface="Calibri Light" panose="020F0302020204030204" pitchFamily="34" charset="0"/>
                <a:ea typeface="Calibri Light" panose="020F0302020204030204" pitchFamily="34" charset="0"/>
                <a:cs typeface="Times New Roman" panose="02020603050405020304" pitchFamily="18" charset="0"/>
              </a:rPr>
              <a:t>NOVEMBER 16-17</a:t>
            </a:r>
            <a:r>
              <a:rPr lang="en-US" sz="1600" b="1" kern="100" baseline="30000" dirty="0">
                <a:effectLst/>
                <a:latin typeface="Calibri Light" panose="020F0302020204030204" pitchFamily="34" charset="0"/>
                <a:ea typeface="Calibri Light" panose="020F0302020204030204" pitchFamily="34" charset="0"/>
                <a:cs typeface="Times New Roman" panose="02020603050405020304" pitchFamily="18" charset="0"/>
              </a:rPr>
              <a:t>TH</a:t>
            </a:r>
            <a: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t> - </a:t>
            </a:r>
            <a:r>
              <a:rPr lang="en-US" sz="1600" kern="100" dirty="0">
                <a:latin typeface="Calibri Light" panose="020F0302020204030204" pitchFamily="34" charset="0"/>
                <a:ea typeface="Calibri Light" panose="020F0302020204030204" pitchFamily="34" charset="0"/>
                <a:cs typeface="Times New Roman" panose="02020603050405020304" pitchFamily="18" charset="0"/>
              </a:rPr>
              <a:t>Complete final report and place student campaign package in school mail</a:t>
            </a:r>
          </a:p>
          <a:p>
            <a:pPr marL="1257300" lvl="2" indent="-342900">
              <a:buClr>
                <a:srgbClr val="FF9933"/>
              </a:buClr>
              <a:buFont typeface="Arial" panose="020B0604020202020204" pitchFamily="34" charset="0"/>
              <a:buChar char="•"/>
            </a:pPr>
            <a:r>
              <a:rPr lang="en-US" sz="1200" i="1" kern="100" dirty="0">
                <a:latin typeface="Calibri Light" panose="020F0302020204030204" pitchFamily="34" charset="0"/>
                <a:ea typeface="Calibri Light" panose="020F0302020204030204" pitchFamily="34" charset="0"/>
                <a:cs typeface="Times New Roman" panose="02020603050405020304" pitchFamily="18" charset="0"/>
              </a:rPr>
              <a:t>Make sure to make a copy of the forms</a:t>
            </a:r>
          </a:p>
          <a:p>
            <a:pPr marL="1257300" lvl="2" indent="-342900">
              <a:buClr>
                <a:srgbClr val="FF9933"/>
              </a:buClr>
              <a:buFont typeface="Arial" panose="020B0604020202020204" pitchFamily="34" charset="0"/>
              <a:buChar char="•"/>
            </a:pPr>
            <a:r>
              <a:rPr lang="en-US" sz="1200" i="1" kern="100" dirty="0">
                <a:latin typeface="Calibri Light" panose="020F0302020204030204" pitchFamily="34" charset="0"/>
                <a:ea typeface="Calibri Light" panose="020F0302020204030204" pitchFamily="34" charset="0"/>
                <a:cs typeface="Times New Roman" panose="02020603050405020304" pitchFamily="18" charset="0"/>
              </a:rPr>
              <a:t>Submit the original with two signatures and the final check for funds raised in the Student envelope </a:t>
            </a:r>
          </a:p>
          <a:p>
            <a:pPr marL="800100" lvl="1" indent="-342900">
              <a:buClr>
                <a:srgbClr val="FF9933"/>
              </a:buClr>
              <a:buFont typeface="+mj-lt"/>
              <a:buAutoNum type="arabicPeriod"/>
            </a:pPr>
            <a:r>
              <a:rPr lang="en-US" sz="1600" b="1" kern="100" dirty="0">
                <a:effectLst/>
                <a:latin typeface="Calibri Light" panose="020F0302020204030204" pitchFamily="34" charset="0"/>
                <a:ea typeface="Calibri Light" panose="020F0302020204030204" pitchFamily="34" charset="0"/>
                <a:cs typeface="Times New Roman" panose="02020603050405020304" pitchFamily="18" charset="0"/>
              </a:rPr>
              <a:t>NOVEMBER 20-22 </a:t>
            </a:r>
            <a:r>
              <a:rPr lang="en-US" sz="1600" b="1" kern="100" dirty="0">
                <a:latin typeface="Calibri Light" panose="020F0302020204030204" pitchFamily="34" charset="0"/>
                <a:ea typeface="Calibri Light" panose="020F0302020204030204" pitchFamily="34" charset="0"/>
                <a:cs typeface="Times New Roman" panose="02020603050405020304" pitchFamily="18" charset="0"/>
              </a:rPr>
              <a:t>-</a:t>
            </a:r>
            <a: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t> Hand deliver campaign packages to United Way Miami (3250 SW 3</a:t>
            </a:r>
            <a:r>
              <a:rPr lang="en-US" sz="1600" kern="100" baseline="30000" dirty="0">
                <a:effectLst/>
                <a:latin typeface="Calibri Light" panose="020F0302020204030204" pitchFamily="34" charset="0"/>
                <a:ea typeface="Calibri Light" panose="020F0302020204030204" pitchFamily="34" charset="0"/>
                <a:cs typeface="Times New Roman" panose="02020603050405020304" pitchFamily="18" charset="0"/>
              </a:rPr>
              <a:t>RD</a:t>
            </a:r>
            <a: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t> Avenue Miami, Fl. 33129)</a:t>
            </a:r>
            <a:br>
              <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rPr>
            </a:br>
            <a:endParaRPr lang="en-US" sz="1600" kern="100" dirty="0">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027CDD1-7410-06FC-512D-D554699557CD}"/>
              </a:ext>
            </a:extLst>
          </p:cNvPr>
          <p:cNvSpPr/>
          <p:nvPr/>
        </p:nvSpPr>
        <p:spPr>
          <a:xfrm>
            <a:off x="5434498" y="283095"/>
            <a:ext cx="6383416" cy="954107"/>
          </a:xfrm>
          <a:prstGeom prst="rect">
            <a:avLst/>
          </a:prstGeom>
        </p:spPr>
        <p:txBody>
          <a:bodyPr wrap="square">
            <a:spAutoFit/>
          </a:bodyPr>
          <a:lstStyle/>
          <a:p>
            <a:pPr marL="0" marR="0" algn="ctr">
              <a:spcBef>
                <a:spcPts val="200"/>
              </a:spcBef>
              <a:spcAft>
                <a:spcPts val="0"/>
              </a:spcAft>
            </a:pPr>
            <a:r>
              <a:rPr lang="en-US" sz="2800" b="1" u="sng" kern="100" dirty="0">
                <a:solidFill>
                  <a:srgbClr val="FF9933"/>
                </a:solidFill>
                <a:latin typeface="Calibri" panose="020F0502020204030204" pitchFamily="34" charset="0"/>
                <a:ea typeface="Calibri" panose="020F0502020204030204" pitchFamily="34" charset="0"/>
                <a:cs typeface="Calibri" panose="020F0502020204030204" pitchFamily="34" charset="0"/>
              </a:rPr>
              <a:t>Important Dates to Remember </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for the Student Campaign</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C49E9978-96E6-0D9B-6CB7-D06858B06CCD}"/>
              </a:ext>
            </a:extLst>
          </p:cNvPr>
          <p:cNvCxnSpPr>
            <a:cxnSpLocks/>
          </p:cNvCxnSpPr>
          <p:nvPr/>
        </p:nvCxnSpPr>
        <p:spPr>
          <a:xfrm flipH="1">
            <a:off x="5545394" y="1237202"/>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94937E4-B733-7554-67E1-E240D333656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3DE32721-E405-ED92-A610-63F286DD7F9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264457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9B040B-225D-3883-30E0-9EE71F8452A0}"/>
              </a:ext>
            </a:extLst>
          </p:cNvPr>
          <p:cNvSpPr/>
          <p:nvPr/>
        </p:nvSpPr>
        <p:spPr>
          <a:xfrm>
            <a:off x="5434499" y="1260357"/>
            <a:ext cx="6595314" cy="6737742"/>
          </a:xfrm>
          <a:prstGeom prst="rect">
            <a:avLst/>
          </a:prstGeom>
        </p:spPr>
        <p:txBody>
          <a:bodyPr wrap="square">
            <a:spAutoFit/>
          </a:bodyPr>
          <a:lstStyle/>
          <a:p>
            <a:pPr marL="74930" marR="82550" eaLnBrk="0" hangingPunct="0">
              <a:spcBef>
                <a:spcPts val="0"/>
              </a:spcBef>
              <a:spcAft>
                <a:spcPts val="0"/>
              </a:spcAft>
              <a:tabLst>
                <a:tab pos="5220970" algn="l"/>
              </a:tabLst>
            </a:pPr>
            <a:r>
              <a:rPr lang="en-US" sz="1600" dirty="0">
                <a:effectLst/>
                <a:latin typeface="Calibri" panose="020F0502020204030204" pitchFamily="34" charset="0"/>
                <a:ea typeface="Times New Roman" panose="02020603050405020304" pitchFamily="18" charset="0"/>
              </a:rPr>
              <a:t>The transmittal form should be downloaded via </a:t>
            </a:r>
            <a:r>
              <a:rPr lang="en-US" sz="1600" b="1" dirty="0" err="1">
                <a:effectLst/>
                <a:latin typeface="Calibri" panose="020F0502020204030204" pitchFamily="34" charset="0"/>
                <a:ea typeface="Times New Roman" panose="02020603050405020304" pitchFamily="18" charset="0"/>
              </a:rPr>
              <a:t>ePledge</a:t>
            </a:r>
            <a:r>
              <a:rPr lang="en-US" sz="1600" dirty="0">
                <a:effectLst/>
                <a:latin typeface="Calibri" panose="020F0502020204030204" pitchFamily="34" charset="0"/>
                <a:ea typeface="Times New Roman" panose="02020603050405020304" pitchFamily="18" charset="0"/>
              </a:rPr>
              <a:t>. </a:t>
            </a:r>
            <a:endParaRPr lang="en-US" sz="1600" dirty="0">
              <a:effectLst/>
              <a:latin typeface="Tahoma" panose="020B0604030504040204" pitchFamily="34" charset="0"/>
              <a:ea typeface="Times New Roman" panose="02020603050405020304" pitchFamily="18" charset="0"/>
            </a:endParaRPr>
          </a:p>
          <a:p>
            <a:pPr marL="342900" marR="82550" lvl="0" indent="-342900" eaLnBrk="0" hangingPunct="0">
              <a:spcBef>
                <a:spcPts val="0"/>
              </a:spcBef>
              <a:spcAft>
                <a:spcPts val="0"/>
              </a:spcAft>
              <a:buFont typeface="+mj-lt"/>
              <a:buAutoNum type="arabicPeriod"/>
              <a:tabLst>
                <a:tab pos="5220970" algn="l"/>
              </a:tabLst>
            </a:pPr>
            <a:r>
              <a:rPr lang="en-US" sz="1600" dirty="0">
                <a:effectLst/>
                <a:latin typeface="Calibri" panose="020F0502020204030204" pitchFamily="34" charset="0"/>
                <a:ea typeface="Times New Roman" panose="02020603050405020304" pitchFamily="18" charset="0"/>
              </a:rPr>
              <a:t>The </a:t>
            </a:r>
            <a:r>
              <a:rPr lang="en-US" sz="1600" dirty="0" err="1">
                <a:effectLst/>
                <a:latin typeface="Calibri" panose="020F0502020204030204" pitchFamily="34" charset="0"/>
                <a:ea typeface="Times New Roman" panose="02020603050405020304" pitchFamily="18" charset="0"/>
              </a:rPr>
              <a:t>ePledge</a:t>
            </a:r>
            <a:r>
              <a:rPr lang="en-US" sz="1600" dirty="0">
                <a:effectLst/>
                <a:latin typeface="Calibri" panose="020F0502020204030204" pitchFamily="34" charset="0"/>
                <a:ea typeface="Times New Roman" panose="02020603050405020304" pitchFamily="18" charset="0"/>
              </a:rPr>
              <a:t> Ambassador will print the transmittal form from the </a:t>
            </a:r>
            <a:r>
              <a:rPr lang="en-US" sz="1600" dirty="0" err="1">
                <a:effectLst/>
                <a:latin typeface="Calibri" panose="020F0502020204030204" pitchFamily="34" charset="0"/>
                <a:ea typeface="Times New Roman" panose="02020603050405020304" pitchFamily="18" charset="0"/>
              </a:rPr>
              <a:t>ePledge</a:t>
            </a:r>
            <a:r>
              <a:rPr lang="en-US" sz="1600" dirty="0">
                <a:effectLst/>
                <a:latin typeface="Calibri" panose="020F0502020204030204" pitchFamily="34" charset="0"/>
                <a:ea typeface="Times New Roman" panose="02020603050405020304" pitchFamily="18" charset="0"/>
              </a:rPr>
              <a:t> site.  </a:t>
            </a:r>
            <a:endParaRPr lang="en-US" sz="1600" dirty="0">
              <a:effectLst/>
              <a:latin typeface="Tahoma" panose="020B0604030504040204" pitchFamily="34" charset="0"/>
              <a:ea typeface="Times New Roman" panose="02020603050405020304" pitchFamily="18" charset="0"/>
            </a:endParaRPr>
          </a:p>
          <a:p>
            <a:pPr marL="342900" marR="79375" lvl="0" indent="-342900" eaLnBrk="0" hangingPunct="0">
              <a:spcBef>
                <a:spcPts val="1200"/>
              </a:spcBef>
              <a:spcAft>
                <a:spcPts val="0"/>
              </a:spcAft>
              <a:buFont typeface="+mj-lt"/>
              <a:buAutoNum type="arabicPeriod"/>
              <a:tabLst>
                <a:tab pos="5220970" algn="l"/>
              </a:tabLst>
            </a:pPr>
            <a:r>
              <a:rPr lang="en-US" sz="1600" dirty="0">
                <a:effectLst/>
                <a:latin typeface="Calibri" panose="020F0502020204030204" pitchFamily="34" charset="0"/>
                <a:ea typeface="Times New Roman" panose="02020603050405020304" pitchFamily="18" charset="0"/>
              </a:rPr>
              <a:t>The form should be populated manually, reviewed, any incomplete or missing information added and signed by both the Employee Ambassador and the Principal/Head Administrator. </a:t>
            </a:r>
            <a:endParaRPr lang="en-US" sz="1600" dirty="0">
              <a:effectLst/>
              <a:latin typeface="Tahoma" panose="020B0604030504040204" pitchFamily="34" charset="0"/>
              <a:ea typeface="Times New Roman" panose="02020603050405020304" pitchFamily="18" charset="0"/>
            </a:endParaRPr>
          </a:p>
          <a:p>
            <a:pPr marL="342900" marR="79375" lvl="0" indent="-342900" eaLnBrk="0" hangingPunct="0">
              <a:spcBef>
                <a:spcPts val="1200"/>
              </a:spcBef>
              <a:spcAft>
                <a:spcPts val="0"/>
              </a:spcAft>
              <a:buFont typeface="+mj-lt"/>
              <a:buAutoNum type="arabicPeriod"/>
              <a:tabLst>
                <a:tab pos="5220970" algn="l"/>
              </a:tabLst>
            </a:pPr>
            <a:r>
              <a:rPr lang="en-US" sz="1600" dirty="0">
                <a:effectLst/>
                <a:latin typeface="Calibri" panose="020F0502020204030204" pitchFamily="34" charset="0"/>
                <a:ea typeface="Times New Roman" panose="02020603050405020304" pitchFamily="18" charset="0"/>
              </a:rPr>
              <a:t>The Employee Ambassador will place the transmittal form with original signatures in the Employee envelope along with checks and any other related campaign materials. Make two copies, one for the school and the other for the Employee Ambassador’s records.</a:t>
            </a:r>
            <a:endParaRPr lang="en-US" sz="1600" dirty="0">
              <a:effectLst/>
              <a:latin typeface="Tahoma" panose="020B0604030504040204" pitchFamily="34" charset="0"/>
              <a:ea typeface="Times New Roman" panose="02020603050405020304" pitchFamily="18" charset="0"/>
            </a:endParaRPr>
          </a:p>
          <a:p>
            <a:pPr marL="342900" marR="79375" lvl="0" indent="-342900" eaLnBrk="0" hangingPunct="0">
              <a:spcBef>
                <a:spcPts val="1200"/>
              </a:spcBef>
              <a:spcAft>
                <a:spcPts val="0"/>
              </a:spcAft>
              <a:buFont typeface="+mj-lt"/>
              <a:buAutoNum type="arabicPeriod"/>
              <a:tabLst>
                <a:tab pos="5220970" algn="l"/>
              </a:tabLst>
            </a:pPr>
            <a:r>
              <a:rPr lang="en-US" sz="1600" dirty="0">
                <a:effectLst/>
                <a:latin typeface="Calibri" panose="020F0502020204030204" pitchFamily="34" charset="0"/>
                <a:ea typeface="Times New Roman" panose="02020603050405020304" pitchFamily="18" charset="0"/>
              </a:rPr>
              <a:t>Mail the envelope through the school mailing system that will be delivered to United Way Miami (Work Location: 9601). </a:t>
            </a:r>
            <a:endParaRPr lang="en-US" sz="1600" dirty="0">
              <a:latin typeface="Tahoma" panose="020B0604030504040204" pitchFamily="34" charset="0"/>
              <a:ea typeface="Times New Roman" panose="02020603050405020304" pitchFamily="18" charset="0"/>
            </a:endParaRPr>
          </a:p>
          <a:p>
            <a:pPr marL="342900" marR="79375" lvl="0" indent="-342900" eaLnBrk="0" hangingPunct="0">
              <a:spcBef>
                <a:spcPts val="1200"/>
              </a:spcBef>
              <a:spcAft>
                <a:spcPts val="0"/>
              </a:spcAft>
              <a:buFont typeface="+mj-lt"/>
              <a:buAutoNum type="arabicPeriod"/>
              <a:tabLst>
                <a:tab pos="5220970" algn="l"/>
              </a:tabLst>
            </a:pPr>
            <a:endPar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74930" marR="0" eaLnBrk="0" hangingPunct="0">
              <a:spcBef>
                <a:spcPts val="0"/>
              </a:spcBef>
              <a:spcAft>
                <a:spcPts val="0"/>
              </a:spcAft>
            </a:pPr>
            <a:r>
              <a:rPr lang="en-US" sz="1600" b="1" dirty="0">
                <a:effectLst/>
                <a:latin typeface="Calibri" panose="020F0502020204030204" pitchFamily="34" charset="0"/>
                <a:ea typeface="Times New Roman" panose="02020603050405020304" pitchFamily="18" charset="0"/>
              </a:rPr>
              <a:t>Ch</a:t>
            </a:r>
            <a:r>
              <a:rPr lang="en-US" sz="1600" b="1" spc="5" dirty="0">
                <a:effectLst/>
                <a:latin typeface="Calibri" panose="020F0502020204030204" pitchFamily="34" charset="0"/>
                <a:ea typeface="Times New Roman" panose="02020603050405020304" pitchFamily="18" charset="0"/>
              </a:rPr>
              <a:t>e</a:t>
            </a:r>
            <a:r>
              <a:rPr lang="en-US" sz="1600" b="1" dirty="0">
                <a:effectLst/>
                <a:latin typeface="Calibri" panose="020F0502020204030204" pitchFamily="34" charset="0"/>
                <a:ea typeface="Times New Roman" panose="02020603050405020304" pitchFamily="18" charset="0"/>
              </a:rPr>
              <a:t>ck</a:t>
            </a:r>
            <a:r>
              <a:rPr lang="en-US" sz="1600" b="1" spc="-30" dirty="0">
                <a:effectLst/>
                <a:latin typeface="Calibri" panose="020F0502020204030204" pitchFamily="34" charset="0"/>
                <a:ea typeface="Times New Roman" panose="02020603050405020304" pitchFamily="18" charset="0"/>
              </a:rPr>
              <a:t> </a:t>
            </a:r>
            <a:r>
              <a:rPr lang="en-US" sz="1600" b="1" dirty="0">
                <a:effectLst/>
                <a:latin typeface="Calibri" panose="020F0502020204030204" pitchFamily="34" charset="0"/>
                <a:ea typeface="Times New Roman" panose="02020603050405020304" pitchFamily="18" charset="0"/>
              </a:rPr>
              <a:t>list</a:t>
            </a:r>
            <a:r>
              <a:rPr lang="en-US" sz="1600" b="1" spc="-30" dirty="0">
                <a:effectLst/>
                <a:latin typeface="Calibri" panose="020F0502020204030204" pitchFamily="34" charset="0"/>
                <a:ea typeface="Times New Roman" panose="02020603050405020304" pitchFamily="18" charset="0"/>
              </a:rPr>
              <a:t> </a:t>
            </a:r>
            <a:r>
              <a:rPr lang="en-US" sz="1600" b="1" dirty="0">
                <a:effectLst/>
                <a:latin typeface="Calibri" panose="020F0502020204030204" pitchFamily="34" charset="0"/>
                <a:ea typeface="Times New Roman" panose="02020603050405020304" pitchFamily="18" charset="0"/>
              </a:rPr>
              <a:t>f</a:t>
            </a:r>
            <a:r>
              <a:rPr lang="en-US" sz="1600" b="1" spc="-10" dirty="0">
                <a:effectLst/>
                <a:latin typeface="Calibri" panose="020F0502020204030204" pitchFamily="34" charset="0"/>
                <a:ea typeface="Times New Roman" panose="02020603050405020304" pitchFamily="18" charset="0"/>
              </a:rPr>
              <a:t>o</a:t>
            </a:r>
            <a:r>
              <a:rPr lang="en-US" sz="1600" b="1" dirty="0">
                <a:effectLst/>
                <a:latin typeface="Calibri" panose="020F0502020204030204" pitchFamily="34" charset="0"/>
                <a:ea typeface="Times New Roman" panose="02020603050405020304" pitchFamily="18" charset="0"/>
              </a:rPr>
              <a:t>r</a:t>
            </a:r>
            <a:r>
              <a:rPr lang="en-US" sz="1600" b="1" spc="-30" dirty="0">
                <a:effectLst/>
                <a:latin typeface="Calibri" panose="020F0502020204030204" pitchFamily="34" charset="0"/>
                <a:ea typeface="Times New Roman" panose="02020603050405020304" pitchFamily="18" charset="0"/>
              </a:rPr>
              <a:t> </a:t>
            </a:r>
            <a:r>
              <a:rPr lang="en-US" sz="1600" b="1" dirty="0">
                <a:effectLst/>
                <a:latin typeface="Calibri" panose="020F0502020204030204" pitchFamily="34" charset="0"/>
                <a:ea typeface="Times New Roman" panose="02020603050405020304" pitchFamily="18" charset="0"/>
              </a:rPr>
              <a:t>Employee envelope</a:t>
            </a:r>
            <a:r>
              <a:rPr lang="en-US" sz="1800" b="1" dirty="0">
                <a:effectLst/>
                <a:latin typeface="Calibri" panose="020F0502020204030204" pitchFamily="34" charset="0"/>
                <a:ea typeface="Times New Roman" panose="02020603050405020304" pitchFamily="18" charset="0"/>
              </a:rPr>
              <a:t>:</a:t>
            </a:r>
            <a:endParaRPr lang="en-US" sz="1800" dirty="0">
              <a:effectLst/>
              <a:latin typeface="Tahoma" panose="020B0604030504040204" pitchFamily="34" charset="0"/>
              <a:ea typeface="Times New Roman" panose="02020603050405020304" pitchFamily="18" charset="0"/>
            </a:endParaRPr>
          </a:p>
          <a:p>
            <a:pPr marL="342900" marR="0" lvl="0" indent="-342900" eaLnBrk="0" hangingPunct="0">
              <a:spcBef>
                <a:spcPts val="0"/>
              </a:spcBef>
              <a:spcAft>
                <a:spcPts val="0"/>
              </a:spcAft>
              <a:buFont typeface="Wingdings" panose="05000000000000000000" pitchFamily="2" charset="2"/>
              <a:buChar char=""/>
            </a:pPr>
            <a:r>
              <a:rPr lang="en-US" sz="1400" spc="-10" dirty="0">
                <a:effectLst/>
                <a:latin typeface="Calibri" panose="020F0502020204030204" pitchFamily="34" charset="0"/>
                <a:ea typeface="Times New Roman" panose="02020603050405020304" pitchFamily="18" charset="0"/>
              </a:rPr>
              <a:t>Original signed transmittal form</a:t>
            </a:r>
            <a:endParaRPr lang="en-US" sz="1400" dirty="0">
              <a:effectLst/>
              <a:latin typeface="Tahoma" panose="020B0604030504040204" pitchFamily="34" charset="0"/>
              <a:ea typeface="Times New Roman" panose="02020603050405020304" pitchFamily="18" charset="0"/>
            </a:endParaRPr>
          </a:p>
          <a:p>
            <a:pPr marL="342900" marR="0" lvl="0" indent="-342900" eaLnBrk="0" hangingPunct="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rPr>
              <a:t>Checks</a:t>
            </a:r>
            <a:r>
              <a:rPr lang="en-US" sz="1400" spc="-5" dirty="0">
                <a:effectLst/>
                <a:latin typeface="Calibri" panose="020F0502020204030204" pitchFamily="34" charset="0"/>
                <a:ea typeface="Times New Roman" panose="02020603050405020304" pitchFamily="18" charset="0"/>
              </a:rPr>
              <a:t> (p</a:t>
            </a:r>
            <a:r>
              <a:rPr lang="en-US" sz="1400" dirty="0">
                <a:effectLst/>
                <a:latin typeface="Calibri" panose="020F0502020204030204" pitchFamily="34" charset="0"/>
                <a:ea typeface="Times New Roman" panose="02020603050405020304" pitchFamily="18" charset="0"/>
              </a:rPr>
              <a:t>ers</a:t>
            </a:r>
            <a:r>
              <a:rPr lang="en-US" sz="1400" spc="-5" dirty="0">
                <a:effectLst/>
                <a:latin typeface="Calibri" panose="020F0502020204030204" pitchFamily="34" charset="0"/>
                <a:ea typeface="Times New Roman" panose="02020603050405020304" pitchFamily="18" charset="0"/>
              </a:rPr>
              <a:t>o</a:t>
            </a:r>
            <a:r>
              <a:rPr lang="en-US" sz="1400" dirty="0">
                <a:effectLst/>
                <a:latin typeface="Calibri" panose="020F0502020204030204" pitchFamily="34" charset="0"/>
                <a:ea typeface="Times New Roman" panose="02020603050405020304" pitchFamily="18" charset="0"/>
              </a:rPr>
              <a:t>n</a:t>
            </a:r>
            <a:r>
              <a:rPr lang="en-US" sz="1400" spc="-10" dirty="0">
                <a:effectLst/>
                <a:latin typeface="Calibri" panose="020F0502020204030204" pitchFamily="34" charset="0"/>
                <a:ea typeface="Times New Roman" panose="02020603050405020304" pitchFamily="18" charset="0"/>
              </a:rPr>
              <a:t>a</a:t>
            </a:r>
            <a:r>
              <a:rPr lang="en-US" sz="1400" dirty="0">
                <a:effectLst/>
                <a:latin typeface="Calibri" panose="020F0502020204030204" pitchFamily="34" charset="0"/>
                <a:ea typeface="Times New Roman" panose="02020603050405020304" pitchFamily="18" charset="0"/>
              </a:rPr>
              <a:t>l)</a:t>
            </a:r>
            <a:endParaRPr lang="en-US" sz="1400" dirty="0">
              <a:effectLst/>
              <a:latin typeface="Tahoma" panose="020B0604030504040204" pitchFamily="34" charset="0"/>
              <a:ea typeface="Times New Roman" panose="02020603050405020304" pitchFamily="18" charset="0"/>
            </a:endParaRPr>
          </a:p>
          <a:p>
            <a:pPr marL="342900" marR="2400300" lvl="0" indent="-342900" eaLnBrk="0" hangingPunct="0">
              <a:lnSpc>
                <a:spcPts val="1450"/>
              </a:lnSpc>
              <a:spcBef>
                <a:spcPts val="35"/>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rPr>
              <a:t>Check</a:t>
            </a:r>
            <a:r>
              <a:rPr lang="en-US" sz="1400" spc="-20"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for</a:t>
            </a:r>
            <a:r>
              <a:rPr lang="en-US" sz="1400" spc="-15"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speci</a:t>
            </a:r>
            <a:r>
              <a:rPr lang="en-US" sz="1400" spc="-5" dirty="0">
                <a:effectLst/>
                <a:latin typeface="Calibri" panose="020F0502020204030204" pitchFamily="34" charset="0"/>
                <a:ea typeface="Times New Roman" panose="02020603050405020304" pitchFamily="18" charset="0"/>
              </a:rPr>
              <a:t>a</a:t>
            </a:r>
            <a:r>
              <a:rPr lang="en-US" sz="1400" dirty="0">
                <a:effectLst/>
                <a:latin typeface="Calibri" panose="020F0502020204030204" pitchFamily="34" charset="0"/>
                <a:ea typeface="Times New Roman" panose="02020603050405020304" pitchFamily="18" charset="0"/>
              </a:rPr>
              <a:t>l</a:t>
            </a:r>
            <a:r>
              <a:rPr lang="en-US" sz="1400" spc="-15"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events </a:t>
            </a:r>
            <a:endParaRPr lang="en-US" sz="1400" dirty="0">
              <a:effectLst/>
              <a:latin typeface="Tahoma" panose="020B0604030504040204" pitchFamily="34" charset="0"/>
              <a:ea typeface="Times New Roman" panose="02020603050405020304" pitchFamily="18" charset="0"/>
            </a:endParaRPr>
          </a:p>
          <a:p>
            <a:pPr marL="342900" marR="2400300" lvl="0" indent="-342900" eaLnBrk="0" hangingPunct="0">
              <a:lnSpc>
                <a:spcPts val="1450"/>
              </a:lnSpc>
              <a:spcBef>
                <a:spcPts val="35"/>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rPr>
              <a:t>Check/m</a:t>
            </a:r>
            <a:r>
              <a:rPr lang="en-US" sz="1400" spc="-10" dirty="0">
                <a:effectLst/>
                <a:latin typeface="Calibri" panose="020F0502020204030204" pitchFamily="34" charset="0"/>
                <a:ea typeface="Times New Roman" panose="02020603050405020304" pitchFamily="18" charset="0"/>
              </a:rPr>
              <a:t>o</a:t>
            </a:r>
            <a:r>
              <a:rPr lang="en-US" sz="1400" dirty="0">
                <a:effectLst/>
                <a:latin typeface="Calibri" panose="020F0502020204030204" pitchFamily="34" charset="0"/>
                <a:ea typeface="Times New Roman" panose="02020603050405020304" pitchFamily="18" charset="0"/>
              </a:rPr>
              <a:t>n</a:t>
            </a:r>
            <a:r>
              <a:rPr lang="en-US" sz="1400" spc="5" dirty="0">
                <a:effectLst/>
                <a:latin typeface="Calibri" panose="020F0502020204030204" pitchFamily="34" charset="0"/>
                <a:ea typeface="Times New Roman" panose="02020603050405020304" pitchFamily="18" charset="0"/>
              </a:rPr>
              <a:t>e</a:t>
            </a:r>
            <a:r>
              <a:rPr lang="en-US" sz="1400" dirty="0">
                <a:effectLst/>
                <a:latin typeface="Calibri" panose="020F0502020204030204" pitchFamily="34" charset="0"/>
                <a:ea typeface="Times New Roman" panose="02020603050405020304" pitchFamily="18" charset="0"/>
              </a:rPr>
              <a:t>y</a:t>
            </a:r>
            <a:r>
              <a:rPr lang="en-US" sz="1400" spc="-10" dirty="0">
                <a:effectLst/>
                <a:latin typeface="Calibri" panose="020F0502020204030204" pitchFamily="34" charset="0"/>
                <a:ea typeface="Times New Roman" panose="02020603050405020304" pitchFamily="18" charset="0"/>
              </a:rPr>
              <a:t> </a:t>
            </a:r>
            <a:r>
              <a:rPr lang="en-US" sz="1400" spc="-5" dirty="0">
                <a:effectLst/>
                <a:latin typeface="Calibri" panose="020F0502020204030204" pitchFamily="34" charset="0"/>
                <a:ea typeface="Times New Roman" panose="02020603050405020304" pitchFamily="18" charset="0"/>
              </a:rPr>
              <a:t>o</a:t>
            </a:r>
            <a:r>
              <a:rPr lang="en-US" sz="1400" dirty="0">
                <a:effectLst/>
                <a:latin typeface="Calibri" panose="020F0502020204030204" pitchFamily="34" charset="0"/>
                <a:ea typeface="Times New Roman" panose="02020603050405020304" pitchFamily="18" charset="0"/>
              </a:rPr>
              <a:t>r</a:t>
            </a:r>
            <a:r>
              <a:rPr lang="en-US" sz="1400" spc="-5" dirty="0">
                <a:effectLst/>
                <a:latin typeface="Calibri" panose="020F0502020204030204" pitchFamily="34" charset="0"/>
                <a:ea typeface="Times New Roman" panose="02020603050405020304" pitchFamily="18" charset="0"/>
              </a:rPr>
              <a:t>d</a:t>
            </a:r>
            <a:r>
              <a:rPr lang="en-US" sz="1400" dirty="0">
                <a:effectLst/>
                <a:latin typeface="Calibri" panose="020F0502020204030204" pitchFamily="34" charset="0"/>
                <a:ea typeface="Times New Roman" panose="02020603050405020304" pitchFamily="18" charset="0"/>
              </a:rPr>
              <a:t>er</a:t>
            </a:r>
            <a:r>
              <a:rPr lang="en-US" sz="1400" spc="-15"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from</a:t>
            </a:r>
            <a:r>
              <a:rPr lang="en-US" sz="1400" spc="-20"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c</a:t>
            </a:r>
            <a:r>
              <a:rPr lang="en-US" sz="1400" spc="-10" dirty="0">
                <a:effectLst/>
                <a:latin typeface="Calibri" panose="020F0502020204030204" pitchFamily="34" charset="0"/>
                <a:ea typeface="Times New Roman" panose="02020603050405020304" pitchFamily="18" charset="0"/>
              </a:rPr>
              <a:t>a</a:t>
            </a:r>
            <a:r>
              <a:rPr lang="en-US" sz="1400" dirty="0">
                <a:effectLst/>
                <a:latin typeface="Calibri" panose="020F0502020204030204" pitchFamily="34" charset="0"/>
                <a:ea typeface="Times New Roman" panose="02020603050405020304" pitchFamily="18" charset="0"/>
              </a:rPr>
              <a:t>sh (do not mail cash)</a:t>
            </a:r>
            <a:endParaRPr lang="en-US" sz="1400" dirty="0">
              <a:effectLst/>
              <a:latin typeface="Tahoma" panose="020B0604030504040204" pitchFamily="34" charset="0"/>
              <a:ea typeface="Times New Roman" panose="02020603050405020304" pitchFamily="18" charset="0"/>
            </a:endParaRPr>
          </a:p>
          <a:p>
            <a:pPr marL="342900" marR="857250" lvl="0" indent="-342900" eaLnBrk="0" hangingPunct="0">
              <a:lnSpc>
                <a:spcPts val="145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rPr>
              <a:t>Pledge</a:t>
            </a:r>
            <a:r>
              <a:rPr lang="en-US" sz="1400" spc="-20"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f</a:t>
            </a:r>
            <a:r>
              <a:rPr lang="en-US" sz="1400" spc="-10" dirty="0">
                <a:effectLst/>
                <a:latin typeface="Calibri" panose="020F0502020204030204" pitchFamily="34" charset="0"/>
                <a:ea typeface="Times New Roman" panose="02020603050405020304" pitchFamily="18" charset="0"/>
              </a:rPr>
              <a:t>o</a:t>
            </a:r>
            <a:r>
              <a:rPr lang="en-US" sz="1400" dirty="0">
                <a:effectLst/>
                <a:latin typeface="Calibri" panose="020F0502020204030204" pitchFamily="34" charset="0"/>
                <a:ea typeface="Times New Roman" panose="02020603050405020304" pitchFamily="18" charset="0"/>
              </a:rPr>
              <a:t>rms</a:t>
            </a:r>
            <a:r>
              <a:rPr lang="en-US" sz="1400" spc="-15"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sep</a:t>
            </a:r>
            <a:r>
              <a:rPr lang="en-US" sz="1400" spc="-10" dirty="0">
                <a:effectLst/>
                <a:latin typeface="Calibri" panose="020F0502020204030204" pitchFamily="34" charset="0"/>
                <a:ea typeface="Times New Roman" panose="02020603050405020304" pitchFamily="18" charset="0"/>
              </a:rPr>
              <a:t>a</a:t>
            </a:r>
            <a:r>
              <a:rPr lang="en-US" sz="1400" dirty="0">
                <a:effectLst/>
                <a:latin typeface="Calibri" panose="020F0502020204030204" pitchFamily="34" charset="0"/>
                <a:ea typeface="Times New Roman" panose="02020603050405020304" pitchFamily="18" charset="0"/>
              </a:rPr>
              <a:t>ra</a:t>
            </a:r>
            <a:r>
              <a:rPr lang="en-US" sz="1400" spc="-10" dirty="0">
                <a:effectLst/>
                <a:latin typeface="Calibri" panose="020F0502020204030204" pitchFamily="34" charset="0"/>
                <a:ea typeface="Times New Roman" panose="02020603050405020304" pitchFamily="18" charset="0"/>
              </a:rPr>
              <a:t>t</a:t>
            </a:r>
            <a:r>
              <a:rPr lang="en-US" sz="1400" dirty="0">
                <a:effectLst/>
                <a:latin typeface="Calibri" panose="020F0502020204030204" pitchFamily="34" charset="0"/>
                <a:ea typeface="Times New Roman" panose="02020603050405020304" pitchFamily="18" charset="0"/>
              </a:rPr>
              <a:t>ed</a:t>
            </a:r>
            <a:r>
              <a:rPr lang="en-US" sz="1400" spc="-20"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by</a:t>
            </a:r>
            <a:r>
              <a:rPr lang="en-US" sz="1400" spc="-10" dirty="0">
                <a:effectLst/>
                <a:latin typeface="Calibri" panose="020F0502020204030204" pitchFamily="34" charset="0"/>
                <a:ea typeface="Times New Roman" panose="02020603050405020304" pitchFamily="18" charset="0"/>
              </a:rPr>
              <a:t> payment</a:t>
            </a:r>
            <a:endParaRPr lang="en-US" sz="1400" dirty="0">
              <a:effectLst/>
              <a:latin typeface="Tahoma" panose="020B0604030504040204" pitchFamily="34" charset="0"/>
              <a:ea typeface="Times New Roman" panose="02020603050405020304" pitchFamily="18" charset="0"/>
            </a:endParaRPr>
          </a:p>
          <a:p>
            <a:pPr marL="0" marR="0">
              <a:spcBef>
                <a:spcPts val="200"/>
              </a:spcBef>
              <a:spcAft>
                <a:spcPts val="0"/>
              </a:spcAft>
            </a:pPr>
            <a:endParaRPr lang="en-US" b="1" kern="1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a:spcBef>
                <a:spcPts val="200"/>
              </a:spcBef>
              <a:spcAft>
                <a:spcPts val="0"/>
              </a:spcAft>
            </a:pPr>
            <a:endPar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200"/>
              </a:spcBef>
              <a:spcAft>
                <a:spcPts val="0"/>
              </a:spcAft>
            </a:pPr>
            <a:endParaRPr lang="en-US" b="1" kern="1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a:spcBef>
                <a:spcPts val="200"/>
              </a:spcBef>
              <a:spcAft>
                <a:spcPts val="0"/>
              </a:spcAft>
            </a:pPr>
            <a:endPar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200"/>
              </a:spcBef>
              <a:spcAft>
                <a:spcPts val="0"/>
              </a:spcAft>
            </a:pPr>
            <a:endPar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872BF32-2850-6C79-3F48-11C8E95D0765}"/>
              </a:ext>
            </a:extLst>
          </p:cNvPr>
          <p:cNvSpPr/>
          <p:nvPr/>
        </p:nvSpPr>
        <p:spPr>
          <a:xfrm>
            <a:off x="5434498" y="283095"/>
            <a:ext cx="6383416" cy="954107"/>
          </a:xfrm>
          <a:prstGeom prst="rect">
            <a:avLst/>
          </a:prstGeom>
        </p:spPr>
        <p:txBody>
          <a:bodyPr wrap="square">
            <a:spAutoFit/>
          </a:bodyPr>
          <a:lstStyle/>
          <a:p>
            <a:pPr marL="0" marR="0">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Instructions for completing Employee Transmittal Form</a:t>
            </a:r>
          </a:p>
        </p:txBody>
      </p:sp>
      <p:cxnSp>
        <p:nvCxnSpPr>
          <p:cNvPr id="14" name="Straight Connector 13">
            <a:extLst>
              <a:ext uri="{FF2B5EF4-FFF2-40B4-BE49-F238E27FC236}">
                <a16:creationId xmlns:a16="http://schemas.microsoft.com/office/drawing/2014/main" id="{4301AFF8-0CB6-5F28-6E48-6862EFC2CFE9}"/>
              </a:ext>
            </a:extLst>
          </p:cNvPr>
          <p:cNvCxnSpPr>
            <a:cxnSpLocks/>
          </p:cNvCxnSpPr>
          <p:nvPr/>
        </p:nvCxnSpPr>
        <p:spPr>
          <a:xfrm flipH="1">
            <a:off x="5545394" y="1129700"/>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92E1DCC-F033-E982-EE36-0DFD2726977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3" name="Picture 2">
            <a:extLst>
              <a:ext uri="{FF2B5EF4-FFF2-40B4-BE49-F238E27FC236}">
                <a16:creationId xmlns:a16="http://schemas.microsoft.com/office/drawing/2014/main" id="{FE72EA99-9353-7BBE-8A9A-EAB55A42FE3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17989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7DBF8-8032-8D1B-65AB-85DF3BD6079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sp>
        <p:nvSpPr>
          <p:cNvPr id="3" name="Rectangle 2">
            <a:extLst>
              <a:ext uri="{FF2B5EF4-FFF2-40B4-BE49-F238E27FC236}">
                <a16:creationId xmlns:a16="http://schemas.microsoft.com/office/drawing/2014/main" id="{E159A540-4956-9FB2-0959-7CB69010753F}"/>
              </a:ext>
            </a:extLst>
          </p:cNvPr>
          <p:cNvSpPr/>
          <p:nvPr/>
        </p:nvSpPr>
        <p:spPr>
          <a:xfrm>
            <a:off x="5434499" y="2405513"/>
            <a:ext cx="6504991" cy="2031325"/>
          </a:xfrm>
          <a:prstGeom prst="rect">
            <a:avLst/>
          </a:prstGeom>
        </p:spPr>
        <p:txBody>
          <a:bodyPr wrap="square">
            <a:spAutoFit/>
          </a:bodyPr>
          <a:lstStyle/>
          <a:p>
            <a:pPr>
              <a:buClr>
                <a:srgbClr val="FF9933"/>
              </a:buClr>
            </a:pPr>
            <a:r>
              <a:rPr lang="en-US" dirty="0">
                <a:hlinkClick r:id="rId3"/>
              </a:rPr>
              <a:t>United Way of Miami-Dade (engagemiamidade.net)</a:t>
            </a:r>
            <a:endParaRPr lang="en-US" sz="2400" b="1" kern="100" dirty="0">
              <a:solidFill>
                <a:schemeClr val="tx1">
                  <a:lumMod val="50000"/>
                  <a:lumOff val="50000"/>
                </a:schemeClr>
              </a:solidFill>
              <a:latin typeface="Calibri" panose="020F0502020204030204" pitchFamily="34" charset="0"/>
              <a:cs typeface="Calibri" panose="020F0502020204030204" pitchFamily="34" charset="0"/>
            </a:endParaRPr>
          </a:p>
          <a:p>
            <a:pPr lvl="1">
              <a:buClr>
                <a:srgbClr val="FF9933"/>
              </a:buClr>
            </a:pPr>
            <a:endParaRPr lang="en-US" sz="1800"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800100" lvl="1" indent="-342900">
              <a:buClr>
                <a:srgbClr val="FF9933"/>
              </a:buClr>
              <a:buFont typeface="Webdings" panose="05030102010509060703" pitchFamily="18" charset="2"/>
              <a:buChar char=""/>
            </a:pPr>
            <a:r>
              <a:rPr lang="en-US" kern="1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rPr>
              <a:t>This toolkit provides different ways to get involved with the campaign, what your gift does and a plethora of resources such as our community partners, forms for the campaign, aid, volunteer events and events we have celebrating our 100 years! </a:t>
            </a:r>
          </a:p>
        </p:txBody>
      </p:sp>
      <p:sp>
        <p:nvSpPr>
          <p:cNvPr id="4" name="Rectangle 3">
            <a:extLst>
              <a:ext uri="{FF2B5EF4-FFF2-40B4-BE49-F238E27FC236}">
                <a16:creationId xmlns:a16="http://schemas.microsoft.com/office/drawing/2014/main" id="{37264D8F-4E82-69F8-F402-4C0355FCD32A}"/>
              </a:ext>
            </a:extLst>
          </p:cNvPr>
          <p:cNvSpPr/>
          <p:nvPr/>
        </p:nvSpPr>
        <p:spPr>
          <a:xfrm>
            <a:off x="5434498" y="1260136"/>
            <a:ext cx="6383416" cy="523220"/>
          </a:xfrm>
          <a:prstGeom prst="rect">
            <a:avLst/>
          </a:prstGeom>
        </p:spPr>
        <p:txBody>
          <a:bodyPr wrap="square">
            <a:spAutoFit/>
          </a:bodyPr>
          <a:lstStyle/>
          <a:p>
            <a:pPr marL="0" marR="0" algn="ctr">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Campaign Toolkit</a:t>
            </a:r>
          </a:p>
        </p:txBody>
      </p:sp>
      <p:cxnSp>
        <p:nvCxnSpPr>
          <p:cNvPr id="5" name="Straight Connector 4">
            <a:extLst>
              <a:ext uri="{FF2B5EF4-FFF2-40B4-BE49-F238E27FC236}">
                <a16:creationId xmlns:a16="http://schemas.microsoft.com/office/drawing/2014/main" id="{40A0E2C1-2FFB-92EC-412F-48F51E2339CE}"/>
              </a:ext>
            </a:extLst>
          </p:cNvPr>
          <p:cNvCxnSpPr>
            <a:cxnSpLocks/>
          </p:cNvCxnSpPr>
          <p:nvPr/>
        </p:nvCxnSpPr>
        <p:spPr>
          <a:xfrm flipH="1">
            <a:off x="5529045" y="2094434"/>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D9B51B9-5807-1CEF-43F3-E1795C4DEDF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0"/>
            <a:ext cx="5053914" cy="6858000"/>
          </a:xfrm>
          <a:prstGeom prst="rect">
            <a:avLst/>
          </a:prstGeom>
          <a:noFill/>
          <a:ln>
            <a:noFill/>
          </a:ln>
        </p:spPr>
      </p:pic>
    </p:spTree>
    <p:extLst>
      <p:ext uri="{BB962C8B-B14F-4D97-AF65-F5344CB8AC3E}">
        <p14:creationId xmlns:p14="http://schemas.microsoft.com/office/powerpoint/2010/main" val="428266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3A87FA2-588A-83D5-7A7D-9A2AB53B8B2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5053914" cy="6858001"/>
          </a:xfrm>
          <a:prstGeom prst="rect">
            <a:avLst/>
          </a:prstGeom>
        </p:spPr>
      </p:pic>
      <p:sp>
        <p:nvSpPr>
          <p:cNvPr id="6" name="Rectangle 5">
            <a:extLst>
              <a:ext uri="{FF2B5EF4-FFF2-40B4-BE49-F238E27FC236}">
                <a16:creationId xmlns:a16="http://schemas.microsoft.com/office/drawing/2014/main" id="{B372E178-86C4-7151-2E3A-20580957C434}"/>
              </a:ext>
            </a:extLst>
          </p:cNvPr>
          <p:cNvSpPr/>
          <p:nvPr/>
        </p:nvSpPr>
        <p:spPr>
          <a:xfrm>
            <a:off x="5434499" y="1943699"/>
            <a:ext cx="5281313" cy="3939540"/>
          </a:xfrm>
          <a:prstGeom prst="rect">
            <a:avLst/>
          </a:prstGeom>
        </p:spPr>
        <p:txBody>
          <a:bodyPr wrap="square">
            <a:spAutoFit/>
          </a:bodyPr>
          <a:lstStyle/>
          <a:p>
            <a:pPr marL="800100" lvl="1" indent="-342900">
              <a:buClr>
                <a:srgbClr val="FF9933"/>
              </a:buClr>
              <a:buFont typeface="Webdings" panose="05030102010509060703" pitchFamily="18" charset="2"/>
              <a:buChar char=""/>
            </a:pPr>
            <a:r>
              <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rPr>
              <a:t>Administrative costs well below the Better Business Bureau’s benchmarks</a:t>
            </a:r>
            <a:br>
              <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rPr>
            </a:br>
            <a:endParaRPr lang="en-US" sz="8000"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800100" lvl="1" indent="-342900">
              <a:buClr>
                <a:srgbClr val="FF9933"/>
              </a:buClr>
              <a:buFont typeface="Webdings" panose="05030102010509060703" pitchFamily="18" charset="2"/>
              <a:buChar char=""/>
            </a:pPr>
            <a:r>
              <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rPr>
              <a:t>Wise Giving Alliance – ratio of funding to costs: Excellent</a:t>
            </a:r>
            <a:br>
              <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rPr>
            </a:br>
            <a:endParaRPr lang="en-US" sz="8000"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800100" lvl="1" indent="-342900">
              <a:buClr>
                <a:srgbClr val="FF9933"/>
              </a:buClr>
              <a:buFont typeface="Webdings" panose="05030102010509060703" pitchFamily="18" charset="2"/>
              <a:buChar char=""/>
            </a:pPr>
            <a:r>
              <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rPr>
              <a:t>Charity Navigator: </a:t>
            </a:r>
            <a:r>
              <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4 out of 4 Stars</a:t>
            </a:r>
            <a:endParaRPr lang="en-US" b="1" kern="100" baseline="300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D5B786A-D303-28C4-6DD0-9662DBAF299C}"/>
              </a:ext>
            </a:extLst>
          </p:cNvPr>
          <p:cNvSpPr/>
          <p:nvPr/>
        </p:nvSpPr>
        <p:spPr>
          <a:xfrm>
            <a:off x="5434498" y="283095"/>
            <a:ext cx="6383416" cy="523220"/>
          </a:xfrm>
          <a:prstGeom prst="rect">
            <a:avLst/>
          </a:prstGeom>
        </p:spPr>
        <p:txBody>
          <a:bodyPr wrap="square">
            <a:spAutoFit/>
          </a:bodyPr>
          <a:lstStyle/>
          <a:p>
            <a:pPr marL="0" marR="0">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Accountable</a:t>
            </a:r>
          </a:p>
        </p:txBody>
      </p:sp>
      <p:cxnSp>
        <p:nvCxnSpPr>
          <p:cNvPr id="8" name="Straight Connector 7">
            <a:extLst>
              <a:ext uri="{FF2B5EF4-FFF2-40B4-BE49-F238E27FC236}">
                <a16:creationId xmlns:a16="http://schemas.microsoft.com/office/drawing/2014/main" id="{81E44A9A-F20B-D6B9-0A31-94C8107C19E7}"/>
              </a:ext>
            </a:extLst>
          </p:cNvPr>
          <p:cNvCxnSpPr>
            <a:cxnSpLocks/>
          </p:cNvCxnSpPr>
          <p:nvPr/>
        </p:nvCxnSpPr>
        <p:spPr>
          <a:xfrm flipH="1">
            <a:off x="5545394" y="103742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12" name="Picture 11" descr="A blue and white sign with a compass and stars&#10;&#10;Description automatically generated">
            <a:extLst>
              <a:ext uri="{FF2B5EF4-FFF2-40B4-BE49-F238E27FC236}">
                <a16:creationId xmlns:a16="http://schemas.microsoft.com/office/drawing/2014/main" id="{BCBF99A3-60AB-51D1-5BDA-6E4A1686AEA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37893" y="4659980"/>
            <a:ext cx="1414490" cy="707246"/>
          </a:xfrm>
          <a:prstGeom prst="rect">
            <a:avLst/>
          </a:prstGeom>
        </p:spPr>
      </p:pic>
      <p:pic>
        <p:nvPicPr>
          <p:cNvPr id="14" name="Picture 13" descr="A blue text on a white background&#10;&#10;Description automatically generated">
            <a:extLst>
              <a:ext uri="{FF2B5EF4-FFF2-40B4-BE49-F238E27FC236}">
                <a16:creationId xmlns:a16="http://schemas.microsoft.com/office/drawing/2014/main" id="{78ECD83E-F0DD-01C9-6053-3811228CDFEE}"/>
              </a:ext>
            </a:extLst>
          </p:cNvPr>
          <p:cNvPicPr>
            <a:picLocks noChangeAspect="1"/>
          </p:cNvPicPr>
          <p:nvPr/>
        </p:nvPicPr>
        <p:blipFill>
          <a:blip r:embed="rId4"/>
          <a:stretch>
            <a:fillRect/>
          </a:stretch>
        </p:blipFill>
        <p:spPr>
          <a:xfrm>
            <a:off x="6328061" y="2942411"/>
            <a:ext cx="1984007" cy="707247"/>
          </a:xfrm>
          <a:prstGeom prst="rect">
            <a:avLst/>
          </a:prstGeom>
        </p:spPr>
      </p:pic>
      <p:pic>
        <p:nvPicPr>
          <p:cNvPr id="3" name="Picture 2" descr="A blue logo with a black background&#10;&#10;Description automatically generated">
            <a:extLst>
              <a:ext uri="{FF2B5EF4-FFF2-40B4-BE49-F238E27FC236}">
                <a16:creationId xmlns:a16="http://schemas.microsoft.com/office/drawing/2014/main" id="{71DA79A8-3F5F-DA2E-321A-3E84CE041BB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87123" y="1222091"/>
            <a:ext cx="704897" cy="707247"/>
          </a:xfrm>
          <a:prstGeom prst="rect">
            <a:avLst/>
          </a:prstGeom>
        </p:spPr>
      </p:pic>
      <p:pic>
        <p:nvPicPr>
          <p:cNvPr id="2" name="Picture 1">
            <a:extLst>
              <a:ext uri="{FF2B5EF4-FFF2-40B4-BE49-F238E27FC236}">
                <a16:creationId xmlns:a16="http://schemas.microsoft.com/office/drawing/2014/main" id="{BF4F3FC4-518F-DC49-CE30-FA9DB36B176A}"/>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spTree>
    <p:extLst>
      <p:ext uri="{BB962C8B-B14F-4D97-AF65-F5344CB8AC3E}">
        <p14:creationId xmlns:p14="http://schemas.microsoft.com/office/powerpoint/2010/main" val="77178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5D8ED4-FDB8-D958-4556-7B017B790D68}"/>
              </a:ext>
            </a:extLst>
          </p:cNvPr>
          <p:cNvSpPr/>
          <p:nvPr/>
        </p:nvSpPr>
        <p:spPr>
          <a:xfrm>
            <a:off x="5159229" y="1587527"/>
            <a:ext cx="6904140" cy="2746457"/>
          </a:xfrm>
          <a:prstGeom prst="rect">
            <a:avLst/>
          </a:prstGeom>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Please encourage employees to utilize the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Contact Us</a:t>
            </a:r>
            <a:r>
              <a:rPr lang="en-US" sz="1800" dirty="0">
                <a:effectLst/>
                <a:latin typeface="Calibri" panose="020F0502020204030204" pitchFamily="34" charset="0"/>
                <a:ea typeface="Times New Roman" panose="02020603050405020304" pitchFamily="18" charset="0"/>
                <a:cs typeface="Calibri" panose="020F0502020204030204" pitchFamily="34" charset="0"/>
              </a:rPr>
              <a:t> tab in the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ePledge</a:t>
            </a:r>
            <a:r>
              <a:rPr lang="en-US" sz="1800" dirty="0">
                <a:effectLst/>
                <a:latin typeface="Calibri" panose="020F0502020204030204" pitchFamily="34" charset="0"/>
                <a:ea typeface="Times New Roman" panose="02020603050405020304" pitchFamily="18" charset="0"/>
                <a:cs typeface="Calibri" panose="020F0502020204030204" pitchFamily="34" charset="0"/>
              </a:rPr>
              <a:t> system if they have a question.  In addition, employees can utilize the contact information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Questions about the campaign? Need more supplies or to schedule presentations?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Please contact (305) 646-7133 or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mdcps-epledge@unitedwaymiami.org</a:t>
            </a: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BE6DD793-0F6C-06AB-75F2-30D37F82EAA2}"/>
              </a:ext>
            </a:extLst>
          </p:cNvPr>
          <p:cNvSpPr/>
          <p:nvPr/>
        </p:nvSpPr>
        <p:spPr>
          <a:xfrm>
            <a:off x="5434498" y="283095"/>
            <a:ext cx="6383416" cy="523220"/>
          </a:xfrm>
          <a:prstGeom prst="rect">
            <a:avLst/>
          </a:prstGeom>
        </p:spPr>
        <p:txBody>
          <a:bodyPr wrap="square">
            <a:spAutoFit/>
          </a:bodyPr>
          <a:lstStyle/>
          <a:p>
            <a:pPr marL="0" marR="0" algn="ctr">
              <a:spcBef>
                <a:spcPts val="200"/>
              </a:spcBef>
              <a:spcAft>
                <a:spcPts val="0"/>
              </a:spcAft>
            </a:pP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Contact Us</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9E814C76-3D9E-991B-0223-82DE3BFC5A71}"/>
              </a:ext>
            </a:extLst>
          </p:cNvPr>
          <p:cNvCxnSpPr>
            <a:cxnSpLocks/>
          </p:cNvCxnSpPr>
          <p:nvPr/>
        </p:nvCxnSpPr>
        <p:spPr>
          <a:xfrm flipH="1">
            <a:off x="5545394" y="103742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1E187C-9E31-512E-E537-9DFB4EAFA39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3" name="Picture 2">
            <a:extLst>
              <a:ext uri="{FF2B5EF4-FFF2-40B4-BE49-F238E27FC236}">
                <a16:creationId xmlns:a16="http://schemas.microsoft.com/office/drawing/2014/main" id="{BBA8AC22-559D-7560-861A-F5D5FE188C6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150510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F521AF-3D84-68B8-7BA0-74F704D7FA2E}"/>
              </a:ext>
            </a:extLst>
          </p:cNvPr>
          <p:cNvPicPr>
            <a:picLocks noChangeAspect="1"/>
          </p:cNvPicPr>
          <p:nvPr/>
        </p:nvPicPr>
        <p:blipFill>
          <a:blip r:embed="rId2"/>
          <a:srcRect/>
          <a:stretch/>
        </p:blipFill>
        <p:spPr>
          <a:xfrm>
            <a:off x="5173603" y="1883694"/>
            <a:ext cx="6898707" cy="1954634"/>
          </a:xfrm>
          <a:prstGeom prst="rect">
            <a:avLst/>
          </a:prstGeom>
        </p:spPr>
      </p:pic>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0" y="0"/>
            <a:ext cx="5053914" cy="6858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666BB3E-AFA3-8B30-5251-D3FA34F09E8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l="60345" t="8796" r="4430" b="38125"/>
          <a:stretch/>
        </p:blipFill>
        <p:spPr>
          <a:xfrm>
            <a:off x="-622" y="1331786"/>
            <a:ext cx="4669078" cy="4194428"/>
          </a:xfrm>
          <a:prstGeom prst="rect">
            <a:avLst/>
          </a:prstGeom>
        </p:spPr>
      </p:pic>
      <p:sp>
        <p:nvSpPr>
          <p:cNvPr id="4" name="TextBox 3">
            <a:extLst>
              <a:ext uri="{FF2B5EF4-FFF2-40B4-BE49-F238E27FC236}">
                <a16:creationId xmlns:a16="http://schemas.microsoft.com/office/drawing/2014/main" id="{5D89C2A6-1119-8B6D-7877-B8B7E7CD5640}"/>
              </a:ext>
            </a:extLst>
          </p:cNvPr>
          <p:cNvSpPr txBox="1"/>
          <p:nvPr/>
        </p:nvSpPr>
        <p:spPr>
          <a:xfrm>
            <a:off x="11669290" y="10243048"/>
            <a:ext cx="3816943" cy="420115"/>
          </a:xfrm>
          <a:prstGeom prst="rect">
            <a:avLst/>
          </a:prstGeom>
          <a:noFill/>
        </p:spPr>
        <p:txBody>
          <a:bodyPr wrap="square" rtlCol="0">
            <a:spAutoFit/>
          </a:bodyPr>
          <a:lstStyle/>
          <a:p>
            <a:pPr algn="ctr">
              <a:lnSpc>
                <a:spcPct val="130000"/>
              </a:lnSpc>
            </a:pPr>
            <a:r>
              <a:rPr lang="en-US" dirty="0">
                <a:solidFill>
                  <a:schemeClr val="tx1">
                    <a:lumMod val="50000"/>
                    <a:lumOff val="50000"/>
                  </a:schemeClr>
                </a:solidFill>
                <a:latin typeface="Calibri Light" panose="020F0302020204030204" pitchFamily="34" charset="0"/>
                <a:ea typeface="Calibri Light" panose="020F0302020204030204" pitchFamily="34" charset="0"/>
              </a:rPr>
              <a:t>(Company logo here)</a:t>
            </a:r>
            <a:endParaRPr lang="en-US" dirty="0">
              <a:latin typeface="Calibri Light" panose="020F0302020204030204" pitchFamily="34" charset="0"/>
              <a:ea typeface="Calibri Light" panose="020F0302020204030204" pitchFamily="34" charset="0"/>
            </a:endParaRPr>
          </a:p>
        </p:txBody>
      </p:sp>
      <p:cxnSp>
        <p:nvCxnSpPr>
          <p:cNvPr id="6" name="Straight Connector 5">
            <a:extLst>
              <a:ext uri="{FF2B5EF4-FFF2-40B4-BE49-F238E27FC236}">
                <a16:creationId xmlns:a16="http://schemas.microsoft.com/office/drawing/2014/main" id="{C7F3EF91-ACAC-8886-4BAD-B2CAC23665FB}"/>
              </a:ext>
            </a:extLst>
          </p:cNvPr>
          <p:cNvCxnSpPr>
            <a:cxnSpLocks/>
          </p:cNvCxnSpPr>
          <p:nvPr/>
        </p:nvCxnSpPr>
        <p:spPr>
          <a:xfrm flipH="1">
            <a:off x="6873008" y="3084748"/>
            <a:ext cx="3499899"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16" name="Picture 15" descr="A black and orange rectangle&#10;&#10;Description automatically generated">
            <a:extLst>
              <a:ext uri="{FF2B5EF4-FFF2-40B4-BE49-F238E27FC236}">
                <a16:creationId xmlns:a16="http://schemas.microsoft.com/office/drawing/2014/main" id="{9317EEA2-BD02-5D70-2292-5865010B02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529907" y="3334200"/>
            <a:ext cx="114680" cy="480224"/>
          </a:xfrm>
          <a:prstGeom prst="rect">
            <a:avLst/>
          </a:prstGeom>
        </p:spPr>
      </p:pic>
      <p:pic>
        <p:nvPicPr>
          <p:cNvPr id="17" name="Picture 16" descr="A black and orange rectangle&#10;&#10;Description automatically generated">
            <a:extLst>
              <a:ext uri="{FF2B5EF4-FFF2-40B4-BE49-F238E27FC236}">
                <a16:creationId xmlns:a16="http://schemas.microsoft.com/office/drawing/2014/main" id="{B1C1BC2E-E701-921B-CDBF-2144DB91CA7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586525" y="3334200"/>
            <a:ext cx="114680" cy="480224"/>
          </a:xfrm>
          <a:prstGeom prst="rect">
            <a:avLst/>
          </a:prstGeom>
        </p:spPr>
      </p:pic>
      <p:pic>
        <p:nvPicPr>
          <p:cNvPr id="3" name="Picture 2">
            <a:extLst>
              <a:ext uri="{FF2B5EF4-FFF2-40B4-BE49-F238E27FC236}">
                <a16:creationId xmlns:a16="http://schemas.microsoft.com/office/drawing/2014/main" id="{0B1C3205-73CD-1AC5-6DE8-15BEAF66E8D5}"/>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601140" y="5349144"/>
            <a:ext cx="2047778" cy="695472"/>
          </a:xfrm>
          <a:prstGeom prst="rect">
            <a:avLst/>
          </a:prstGeom>
        </p:spPr>
      </p:pic>
      <p:pic>
        <p:nvPicPr>
          <p:cNvPr id="1026" name="Picture 2">
            <a:extLst>
              <a:ext uri="{FF2B5EF4-FFF2-40B4-BE49-F238E27FC236}">
                <a16:creationId xmlns:a16="http://schemas.microsoft.com/office/drawing/2014/main" id="{3B65C001-FEA2-4930-ED88-8A1A3EF87E78}"/>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8563868" y="5239077"/>
            <a:ext cx="876106" cy="98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EA089-DD31-FB13-317F-B7B1E32BFB50}"/>
              </a:ext>
            </a:extLst>
          </p:cNvPr>
          <p:cNvSpPr>
            <a:spLocks noGrp="1" noRot="1" noMove="1" noResize="1" noEditPoints="1" noAdjustHandles="1" noChangeArrowheads="1" noChangeShapeType="1"/>
          </p:cNvSpPr>
          <p:nvPr/>
        </p:nvSpPr>
        <p:spPr>
          <a:xfrm>
            <a:off x="0" y="0"/>
            <a:ext cx="12192000" cy="6858000"/>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B0C354-2998-BCD9-F9A6-917E8D9A4FFC}"/>
              </a:ext>
            </a:extLst>
          </p:cNvPr>
          <p:cNvPicPr>
            <a:picLocks noChangeAspect="1"/>
          </p:cNvPicPr>
          <p:nvPr/>
        </p:nvPicPr>
        <p:blipFill>
          <a:blip r:embed="rId2"/>
          <a:srcRect/>
          <a:stretch/>
        </p:blipFill>
        <p:spPr>
          <a:xfrm>
            <a:off x="5500382" y="4664104"/>
            <a:ext cx="3657600" cy="1242202"/>
          </a:xfrm>
          <a:prstGeom prst="rect">
            <a:avLst/>
          </a:prstGeom>
        </p:spPr>
      </p:pic>
      <p:pic>
        <p:nvPicPr>
          <p:cNvPr id="4" name="Picture 3">
            <a:extLst>
              <a:ext uri="{FF2B5EF4-FFF2-40B4-BE49-F238E27FC236}">
                <a16:creationId xmlns:a16="http://schemas.microsoft.com/office/drawing/2014/main" id="{7AC8C65F-1533-4CD9-1FEC-9F1AD0B4ABDF}"/>
              </a:ext>
            </a:extLst>
          </p:cNvPr>
          <p:cNvPicPr>
            <a:picLocks noChangeAspect="1"/>
          </p:cNvPicPr>
          <p:nvPr/>
        </p:nvPicPr>
        <p:blipFill>
          <a:blip r:embed="rId3"/>
          <a:srcRect/>
          <a:stretch/>
        </p:blipFill>
        <p:spPr>
          <a:xfrm>
            <a:off x="993679" y="3026934"/>
            <a:ext cx="10204642" cy="600940"/>
          </a:xfrm>
          <a:prstGeom prst="rect">
            <a:avLst/>
          </a:prstGeom>
        </p:spPr>
      </p:pic>
      <p:pic>
        <p:nvPicPr>
          <p:cNvPr id="3" name="Picture 2">
            <a:extLst>
              <a:ext uri="{FF2B5EF4-FFF2-40B4-BE49-F238E27FC236}">
                <a16:creationId xmlns:a16="http://schemas.microsoft.com/office/drawing/2014/main" id="{CACF81DF-82A6-E87B-A302-FA323FF638A7}"/>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858936" y="4664104"/>
            <a:ext cx="1193596" cy="134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6C465E-1E8F-073D-EF2F-D2C6C33D2AA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35485" y="1"/>
            <a:ext cx="6556515" cy="6857999"/>
          </a:xfrm>
          <a:prstGeom prst="rect">
            <a:avLst/>
          </a:prstGeom>
        </p:spPr>
      </p:pic>
      <p:sp>
        <p:nvSpPr>
          <p:cNvPr id="3" name="Rectangle 2">
            <a:extLst>
              <a:ext uri="{FF2B5EF4-FFF2-40B4-BE49-F238E27FC236}">
                <a16:creationId xmlns:a16="http://schemas.microsoft.com/office/drawing/2014/main" id="{045E9F9D-8138-E874-D13E-30F2CBA388D1}"/>
              </a:ext>
            </a:extLst>
          </p:cNvPr>
          <p:cNvSpPr>
            <a:spLocks noGrp="1" noRot="1" noMove="1" noResize="1" noEditPoints="1" noAdjustHandles="1" noChangeArrowheads="1" noChangeShapeType="1"/>
          </p:cNvSpPr>
          <p:nvPr/>
        </p:nvSpPr>
        <p:spPr>
          <a:xfrm>
            <a:off x="0" y="0"/>
            <a:ext cx="56354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E943F4-72C3-D687-D4BB-B555E618E909}"/>
              </a:ext>
            </a:extLst>
          </p:cNvPr>
          <p:cNvSpPr txBox="1"/>
          <p:nvPr/>
        </p:nvSpPr>
        <p:spPr>
          <a:xfrm>
            <a:off x="316061" y="2123438"/>
            <a:ext cx="5003363" cy="1497333"/>
          </a:xfrm>
          <a:prstGeom prst="rect">
            <a:avLst/>
          </a:prstGeom>
          <a:noFill/>
        </p:spPr>
        <p:txBody>
          <a:bodyPr wrap="square" rtlCol="0">
            <a:spAutoFit/>
          </a:bodyPr>
          <a:lstStyle/>
          <a:p>
            <a:pPr algn="ctr">
              <a:lnSpc>
                <a:spcPct val="75000"/>
              </a:lnSpc>
            </a:pPr>
            <a:r>
              <a:rPr lang="en-US" sz="4000" b="1" u="sng" dirty="0">
                <a:solidFill>
                  <a:srgbClr val="FF9933"/>
                </a:solidFill>
                <a:latin typeface="Calibri" panose="020F0502020204030204" pitchFamily="34" charset="0"/>
                <a:ea typeface="Calibri" panose="020F0502020204030204" pitchFamily="34" charset="0"/>
                <a:cs typeface="Calibri" panose="020F0502020204030204" pitchFamily="34" charset="0"/>
              </a:rPr>
              <a:t>Ambassador Training</a:t>
            </a:r>
          </a:p>
          <a:p>
            <a:pPr algn="ctr">
              <a:lnSpc>
                <a:spcPct val="75000"/>
              </a:lnSpc>
            </a:pPr>
            <a:endParaRPr lang="en-US" sz="4000" b="1" u="sng" dirty="0">
              <a:solidFill>
                <a:srgbClr val="FF9933"/>
              </a:solidFill>
              <a:latin typeface="Calibri" panose="020F0502020204030204" pitchFamily="34" charset="0"/>
              <a:ea typeface="Calibri" panose="020F0502020204030204" pitchFamily="34" charset="0"/>
              <a:cs typeface="Calibri" panose="020F0502020204030204" pitchFamily="34" charset="0"/>
            </a:endParaRPr>
          </a:p>
          <a:p>
            <a:pPr algn="ctr">
              <a:lnSpc>
                <a:spcPct val="75000"/>
              </a:lnSpc>
            </a:pPr>
            <a:r>
              <a:rPr lang="en-US" sz="4000" b="1" dirty="0">
                <a:solidFill>
                  <a:srgbClr val="FF9933"/>
                </a:solidFill>
                <a:latin typeface="Calibri" panose="020F0502020204030204" pitchFamily="34" charset="0"/>
                <a:ea typeface="Calibri" panose="020F0502020204030204" pitchFamily="34" charset="0"/>
                <a:cs typeface="Calibri" panose="020F0502020204030204" pitchFamily="34" charset="0"/>
              </a:rPr>
              <a:t>E-PLEDGE</a:t>
            </a:r>
          </a:p>
        </p:txBody>
      </p:sp>
      <p:pic>
        <p:nvPicPr>
          <p:cNvPr id="7" name="Picture 6">
            <a:extLst>
              <a:ext uri="{FF2B5EF4-FFF2-40B4-BE49-F238E27FC236}">
                <a16:creationId xmlns:a16="http://schemas.microsoft.com/office/drawing/2014/main" id="{DE748CD7-B1BD-BF2D-D5BD-EA1F9ED3A96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793854" y="5675831"/>
            <a:ext cx="2047778" cy="695472"/>
          </a:xfrm>
          <a:prstGeom prst="rect">
            <a:avLst/>
          </a:prstGeom>
        </p:spPr>
      </p:pic>
    </p:spTree>
    <p:extLst>
      <p:ext uri="{BB962C8B-B14F-4D97-AF65-F5344CB8AC3E}">
        <p14:creationId xmlns:p14="http://schemas.microsoft.com/office/powerpoint/2010/main" val="107679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97B600-96B7-6706-6183-3F366C5A98BC}"/>
              </a:ext>
            </a:extLst>
          </p:cNvPr>
          <p:cNvSpPr/>
          <p:nvPr/>
        </p:nvSpPr>
        <p:spPr>
          <a:xfrm>
            <a:off x="5434498" y="1220919"/>
            <a:ext cx="6504991" cy="1225977"/>
          </a:xfrm>
          <a:prstGeom prst="rect">
            <a:avLst/>
          </a:prstGeom>
        </p:spPr>
        <p:txBody>
          <a:bodyPr wrap="square">
            <a:spAutoFit/>
          </a:bodyPr>
          <a:lstStyle/>
          <a:p>
            <a:pPr marL="0" marR="0" algn="ctr">
              <a:spcBef>
                <a:spcPts val="200"/>
              </a:spcBef>
              <a:spcAft>
                <a:spcPts val="0"/>
              </a:spcAft>
            </a:pPr>
            <a:r>
              <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As part of the Miami-Dade County Public Schools (M-DCPS) family, you’re on the frontlines of helping to educate our children. </a:t>
            </a:r>
          </a:p>
          <a:p>
            <a:pPr marL="0" marR="0" algn="ctr">
              <a:spcBef>
                <a:spcPts val="200"/>
              </a:spcBef>
              <a:spcAft>
                <a:spcPts val="0"/>
              </a:spcAft>
            </a:pPr>
            <a:r>
              <a:rPr lang="en-US" b="1" kern="1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We appreciate you and all that you are doing for our community. Your strength is helping us build a stronger Miami</a:t>
            </a:r>
            <a:endParaRPr lang="en-US"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3EE7E5A-0A4D-FC3B-159B-8BBB6C0C1521}"/>
              </a:ext>
            </a:extLst>
          </p:cNvPr>
          <p:cNvSpPr/>
          <p:nvPr/>
        </p:nvSpPr>
        <p:spPr>
          <a:xfrm>
            <a:off x="5434498" y="283095"/>
            <a:ext cx="6383416" cy="523220"/>
          </a:xfrm>
          <a:prstGeom prst="rect">
            <a:avLst/>
          </a:prstGeom>
        </p:spPr>
        <p:txBody>
          <a:bodyPr wrap="square">
            <a:spAutoFit/>
          </a:bodyPr>
          <a:lstStyle/>
          <a:p>
            <a:pPr marL="0" marR="0" algn="ctr">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M-DCPS on the Frontlines</a:t>
            </a:r>
          </a:p>
        </p:txBody>
      </p:sp>
      <p:cxnSp>
        <p:nvCxnSpPr>
          <p:cNvPr id="13" name="Straight Connector 12">
            <a:extLst>
              <a:ext uri="{FF2B5EF4-FFF2-40B4-BE49-F238E27FC236}">
                <a16:creationId xmlns:a16="http://schemas.microsoft.com/office/drawing/2014/main" id="{72123E95-74CA-3235-894E-0D1CCAA8C270}"/>
              </a:ext>
            </a:extLst>
          </p:cNvPr>
          <p:cNvCxnSpPr>
            <a:cxnSpLocks/>
          </p:cNvCxnSpPr>
          <p:nvPr/>
        </p:nvCxnSpPr>
        <p:spPr>
          <a:xfrm flipH="1">
            <a:off x="5453092" y="952477"/>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E119E8B-5ED8-9E32-8E77-2D0D46A816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p:spPr>
      </p:pic>
      <p:pic>
        <p:nvPicPr>
          <p:cNvPr id="2" name="Picture 1">
            <a:extLst>
              <a:ext uri="{FF2B5EF4-FFF2-40B4-BE49-F238E27FC236}">
                <a16:creationId xmlns:a16="http://schemas.microsoft.com/office/drawing/2014/main" id="{E1FDEE9D-B962-1399-9D56-B6D2E1F9503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3" name="Online Media 2" title="Provide hope where it's needed most. Changing lives, right here in Miami. Please give.">
            <a:hlinkClick r:id="" action="ppaction://media"/>
            <a:extLst>
              <a:ext uri="{FF2B5EF4-FFF2-40B4-BE49-F238E27FC236}">
                <a16:creationId xmlns:a16="http://schemas.microsoft.com/office/drawing/2014/main" id="{9197CE4E-D65A-709D-CF84-45F3115ED095}"/>
              </a:ext>
            </a:extLst>
          </p:cNvPr>
          <p:cNvPicPr>
            <a:picLocks noRot="1" noChangeAspect="1"/>
          </p:cNvPicPr>
          <p:nvPr>
            <a:videoFile r:link="rId1"/>
          </p:nvPr>
        </p:nvPicPr>
        <p:blipFill>
          <a:blip r:embed="rId5"/>
          <a:stretch>
            <a:fillRect/>
          </a:stretch>
        </p:blipFill>
        <p:spPr>
          <a:xfrm>
            <a:off x="5765285" y="2592672"/>
            <a:ext cx="5569935" cy="3147013"/>
          </a:xfrm>
          <a:prstGeom prst="rect">
            <a:avLst/>
          </a:prstGeom>
        </p:spPr>
      </p:pic>
    </p:spTree>
    <p:extLst>
      <p:ext uri="{BB962C8B-B14F-4D97-AF65-F5344CB8AC3E}">
        <p14:creationId xmlns:p14="http://schemas.microsoft.com/office/powerpoint/2010/main" val="4036357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D81FEA-944D-C998-9F2E-09036D774072}"/>
              </a:ext>
            </a:extLst>
          </p:cNvPr>
          <p:cNvSpPr/>
          <p:nvPr/>
        </p:nvSpPr>
        <p:spPr>
          <a:xfrm>
            <a:off x="5434498" y="283095"/>
            <a:ext cx="6383416" cy="523220"/>
          </a:xfrm>
          <a:prstGeom prst="rect">
            <a:avLst/>
          </a:prstGeom>
        </p:spPr>
        <p:txBody>
          <a:bodyPr wrap="square">
            <a:spAutoFit/>
          </a:bodyPr>
          <a:lstStyle/>
          <a:p>
            <a:pPr marL="0" marR="0">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ALICE</a:t>
            </a:r>
          </a:p>
        </p:txBody>
      </p:sp>
      <p:cxnSp>
        <p:nvCxnSpPr>
          <p:cNvPr id="8" name="Straight Connector 7">
            <a:extLst>
              <a:ext uri="{FF2B5EF4-FFF2-40B4-BE49-F238E27FC236}">
                <a16:creationId xmlns:a16="http://schemas.microsoft.com/office/drawing/2014/main" id="{21CB9873-740E-000D-C9B0-561E49ACE605}"/>
              </a:ext>
            </a:extLst>
          </p:cNvPr>
          <p:cNvCxnSpPr>
            <a:cxnSpLocks/>
          </p:cNvCxnSpPr>
          <p:nvPr/>
        </p:nvCxnSpPr>
        <p:spPr>
          <a:xfrm flipH="1">
            <a:off x="5545394" y="103742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5DD1FB-24F4-665F-434E-AC90CCA99A87}"/>
              </a:ext>
            </a:extLst>
          </p:cNvPr>
          <p:cNvSpPr txBox="1"/>
          <p:nvPr/>
        </p:nvSpPr>
        <p:spPr>
          <a:xfrm>
            <a:off x="5490183" y="1324585"/>
            <a:ext cx="2686945" cy="1569660"/>
          </a:xfrm>
          <a:prstGeom prst="rect">
            <a:avLst/>
          </a:prstGeom>
          <a:noFill/>
        </p:spPr>
        <p:txBody>
          <a:bodyPr wrap="square">
            <a:spAutoFit/>
          </a:bodyPr>
          <a:lstStyle/>
          <a:p>
            <a:pPr marL="0" marR="0" algn="ctr">
              <a:spcBef>
                <a:spcPts val="200"/>
              </a:spcBef>
              <a:spcAft>
                <a:spcPts val="0"/>
              </a:spcAft>
            </a:pPr>
            <a:r>
              <a:rPr kumimoji="0" lang="en-US" sz="2400" b="1" i="0" u="none" strike="noStrike" kern="1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Calibri" panose="020F0502020204030204" pitchFamily="34" charset="0"/>
              </a:rPr>
              <a:t>These are the individuals and families that most of your gifts help. </a:t>
            </a:r>
            <a:endParaRPr lang="en-US" sz="1400"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8DE94C6-2B45-204E-6014-F652959AEF5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90016" y="1241570"/>
            <a:ext cx="3288799" cy="1728220"/>
          </a:xfrm>
          <a:prstGeom prst="rect">
            <a:avLst/>
          </a:prstGeom>
        </p:spPr>
      </p:pic>
      <p:pic>
        <p:nvPicPr>
          <p:cNvPr id="13" name="Picture 12">
            <a:extLst>
              <a:ext uri="{FF2B5EF4-FFF2-40B4-BE49-F238E27FC236}">
                <a16:creationId xmlns:a16="http://schemas.microsoft.com/office/drawing/2014/main" id="{1E8C9290-B559-73F2-5876-8DC3725E0239}"/>
              </a:ext>
            </a:extLst>
          </p:cNvPr>
          <p:cNvPicPr>
            <a:picLocks noChangeAspect="1"/>
          </p:cNvPicPr>
          <p:nvPr/>
        </p:nvPicPr>
        <p:blipFill>
          <a:blip r:embed="rId3"/>
          <a:srcRect/>
          <a:stretch/>
        </p:blipFill>
        <p:spPr>
          <a:xfrm>
            <a:off x="5490183" y="3412516"/>
            <a:ext cx="2843790" cy="2401829"/>
          </a:xfrm>
          <a:prstGeom prst="rect">
            <a:avLst/>
          </a:prstGeom>
        </p:spPr>
      </p:pic>
      <p:pic>
        <p:nvPicPr>
          <p:cNvPr id="15" name="Picture 14" descr="A screenshot of a graph&#10;&#10;Description automatically generated">
            <a:extLst>
              <a:ext uri="{FF2B5EF4-FFF2-40B4-BE49-F238E27FC236}">
                <a16:creationId xmlns:a16="http://schemas.microsoft.com/office/drawing/2014/main" id="{299D4DBA-012D-3AAE-0159-3B57071F95F8}"/>
              </a:ext>
            </a:extLst>
          </p:cNvPr>
          <p:cNvPicPr>
            <a:picLocks noChangeAspect="1"/>
          </p:cNvPicPr>
          <p:nvPr/>
        </p:nvPicPr>
        <p:blipFill>
          <a:blip r:embed="rId4"/>
          <a:stretch>
            <a:fillRect/>
          </a:stretch>
        </p:blipFill>
        <p:spPr>
          <a:xfrm>
            <a:off x="8691710" y="3412516"/>
            <a:ext cx="3048006" cy="2209804"/>
          </a:xfrm>
          <a:prstGeom prst="rect">
            <a:avLst/>
          </a:prstGeom>
        </p:spPr>
      </p:pic>
      <p:pic>
        <p:nvPicPr>
          <p:cNvPr id="4" name="Picture 3">
            <a:extLst>
              <a:ext uri="{FF2B5EF4-FFF2-40B4-BE49-F238E27FC236}">
                <a16:creationId xmlns:a16="http://schemas.microsoft.com/office/drawing/2014/main" id="{12FC84C7-2A05-91E7-4C4A-281097D12B39}"/>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5C4AF266-A5AA-8A48-0064-DD2C4B6EE2E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22656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0C005D-ED0A-F8E2-7F1E-ECA9FBAF776C}"/>
              </a:ext>
            </a:extLst>
          </p:cNvPr>
          <p:cNvSpPr/>
          <p:nvPr/>
        </p:nvSpPr>
        <p:spPr>
          <a:xfrm>
            <a:off x="5652612" y="1505396"/>
            <a:ext cx="5425231" cy="3631763"/>
          </a:xfrm>
          <a:prstGeom prst="rect">
            <a:avLst/>
          </a:prstGeom>
        </p:spPr>
        <p:txBody>
          <a:bodyPr wrap="square">
            <a:spAutoFit/>
          </a:bodyPr>
          <a:lstStyle/>
          <a:p>
            <a:pPr marL="0" marR="0">
              <a:spcBef>
                <a:spcPts val="200"/>
              </a:spcBef>
              <a:spcAft>
                <a:spcPts val="0"/>
              </a:spcAft>
            </a:pPr>
            <a:r>
              <a:rPr lang="en-US" b="1"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United Way Ambassadors should be appointed from each work location by the Principle or Head Administrator and will be responsible for carrying out the 2023-2024 UW Employee or Student Campaign at their location.</a:t>
            </a:r>
            <a:endParaRPr lang="en-US" kern="1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Clr>
                <a:srgbClr val="FF9933"/>
              </a:buClr>
              <a:buFont typeface="Webdings" panose="05030102010509060703" pitchFamily="18" charset="2"/>
              <a:buChar char=""/>
            </a:pPr>
            <a:r>
              <a:rPr lang="en-US" sz="1400" kern="1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rPr>
              <a:t>All work locations will have assigned at least one Employee Ambassador, one Student Ambassador and one </a:t>
            </a:r>
            <a:r>
              <a:rPr lang="en-US" sz="1400" kern="100" dirty="0" err="1">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rPr>
              <a:t>ePledge</a:t>
            </a:r>
            <a:r>
              <a:rPr lang="en-US" sz="1400" kern="1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rPr>
              <a:t> Ambassador</a:t>
            </a:r>
          </a:p>
          <a:p>
            <a:pPr lvl="1">
              <a:buClr>
                <a:srgbClr val="FF9933"/>
              </a:buClr>
            </a:pPr>
            <a:endParaRPr lang="en-US" sz="1400" kern="1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endParaRPr>
          </a:p>
          <a:p>
            <a:pPr marL="1257300" lvl="2" indent="-342900">
              <a:buClr>
                <a:srgbClr val="FF9933"/>
              </a:buClr>
              <a:buFont typeface="Webdings" panose="05030102010509060703" pitchFamily="18" charset="2"/>
              <a:buChar char=""/>
            </a:pPr>
            <a:r>
              <a:rPr lang="en-US" sz="1400" b="1" kern="100" dirty="0" err="1">
                <a:solidFill>
                  <a:schemeClr val="accent1"/>
                </a:solidFill>
                <a:latin typeface="Calibri Light" panose="020F0302020204030204" pitchFamily="34" charset="0"/>
                <a:ea typeface="Calibri Light" panose="020F0302020204030204" pitchFamily="34" charset="0"/>
                <a:cs typeface="Times New Roman" panose="02020603050405020304" pitchFamily="18" charset="0"/>
              </a:rPr>
              <a:t>ePledge</a:t>
            </a:r>
            <a:r>
              <a:rPr lang="en-US" sz="1400" b="1" kern="100" dirty="0">
                <a:solidFill>
                  <a:schemeClr val="accent1"/>
                </a:solidFill>
                <a:latin typeface="Calibri Light" panose="020F0302020204030204" pitchFamily="34" charset="0"/>
                <a:ea typeface="Calibri Light" panose="020F0302020204030204" pitchFamily="34" charset="0"/>
                <a:cs typeface="Times New Roman" panose="02020603050405020304" pitchFamily="18" charset="0"/>
              </a:rPr>
              <a:t> Ambassadors</a:t>
            </a:r>
            <a:r>
              <a:rPr lang="en-US" sz="1400" kern="1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rPr>
              <a:t>: cannot hold the position of student and employee ambassador</a:t>
            </a:r>
          </a:p>
          <a:p>
            <a:pPr marL="1714500" lvl="3" indent="-342900">
              <a:buClr>
                <a:srgbClr val="FF9933"/>
              </a:buClr>
              <a:buFont typeface="Webdings" panose="05030102010509060703" pitchFamily="18" charset="2"/>
              <a:buChar char=""/>
            </a:pPr>
            <a:r>
              <a:rPr lang="en-US" sz="1400"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rPr>
              <a:t>Responsible for inputting data and providing reports</a:t>
            </a:r>
          </a:p>
          <a:p>
            <a:pPr lvl="2">
              <a:buClr>
                <a:srgbClr val="FF9933"/>
              </a:buClr>
            </a:pPr>
            <a:endParaRPr lang="en-US" sz="1400"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1714500" lvl="3" indent="-342900">
              <a:buClr>
                <a:srgbClr val="FF9933"/>
              </a:buClr>
              <a:buFont typeface="Webdings" panose="05030102010509060703" pitchFamily="18" charset="2"/>
              <a:buChar char=""/>
            </a:pPr>
            <a:endParaRPr lang="en-US" sz="1400" kern="100" dirty="0">
              <a:solidFill>
                <a:schemeClr val="tx1">
                  <a:lumMod val="50000"/>
                  <a:lumOff val="50000"/>
                </a:schemeClr>
              </a:solidFill>
              <a:latin typeface="Calibri Light" panose="020F0302020204030204" pitchFamily="34" charset="0"/>
              <a:ea typeface="Calibri Light" panose="020F03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5C7C4733-6F07-C1EF-BFD6-208514EE216C}"/>
              </a:ext>
            </a:extLst>
          </p:cNvPr>
          <p:cNvCxnSpPr>
            <a:cxnSpLocks/>
          </p:cNvCxnSpPr>
          <p:nvPr/>
        </p:nvCxnSpPr>
        <p:spPr>
          <a:xfrm flipH="1">
            <a:off x="5545394" y="103742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862DA34-2802-6334-9076-2B11BBAA018B}"/>
              </a:ext>
            </a:extLst>
          </p:cNvPr>
          <p:cNvSpPr/>
          <p:nvPr/>
        </p:nvSpPr>
        <p:spPr>
          <a:xfrm>
            <a:off x="5434498" y="283095"/>
            <a:ext cx="6383416" cy="523220"/>
          </a:xfrm>
          <a:prstGeom prst="rect">
            <a:avLst/>
          </a:prstGeom>
        </p:spPr>
        <p:txBody>
          <a:bodyPr wrap="square">
            <a:spAutoFit/>
          </a:bodyPr>
          <a:lstStyle/>
          <a:p>
            <a:pPr marL="0" marR="0" algn="ctr">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Ambassador Roles</a:t>
            </a:r>
          </a:p>
        </p:txBody>
      </p:sp>
      <p:pic>
        <p:nvPicPr>
          <p:cNvPr id="14" name="Picture 13">
            <a:extLst>
              <a:ext uri="{FF2B5EF4-FFF2-40B4-BE49-F238E27FC236}">
                <a16:creationId xmlns:a16="http://schemas.microsoft.com/office/drawing/2014/main" id="{ED8C27ED-C69C-A5A5-6009-E1510EFC5092}"/>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l="63311" t="8796" r="4430" b="38125"/>
          <a:stretch/>
        </p:blipFill>
        <p:spPr>
          <a:xfrm>
            <a:off x="317122" y="5089654"/>
            <a:ext cx="1588278" cy="1558003"/>
          </a:xfrm>
          <a:prstGeom prst="rect">
            <a:avLst/>
          </a:prstGeom>
        </p:spPr>
      </p:pic>
      <p:pic>
        <p:nvPicPr>
          <p:cNvPr id="13" name="Picture 12">
            <a:extLst>
              <a:ext uri="{FF2B5EF4-FFF2-40B4-BE49-F238E27FC236}">
                <a16:creationId xmlns:a16="http://schemas.microsoft.com/office/drawing/2014/main" id="{92E4993B-A31E-11AF-A2B2-92D1FED3082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0"/>
            <a:ext cx="5053914" cy="6858001"/>
          </a:xfrm>
          <a:prstGeom prst="rect">
            <a:avLst/>
          </a:prstGeom>
          <a:ln>
            <a:noFill/>
          </a:ln>
        </p:spPr>
      </p:pic>
      <p:pic>
        <p:nvPicPr>
          <p:cNvPr id="4" name="Picture 3">
            <a:extLst>
              <a:ext uri="{FF2B5EF4-FFF2-40B4-BE49-F238E27FC236}">
                <a16:creationId xmlns:a16="http://schemas.microsoft.com/office/drawing/2014/main" id="{A2BE4E18-F024-B371-DC65-2D0368883EA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spTree>
    <p:extLst>
      <p:ext uri="{BB962C8B-B14F-4D97-AF65-F5344CB8AC3E}">
        <p14:creationId xmlns:p14="http://schemas.microsoft.com/office/powerpoint/2010/main" val="301706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8C1DAB-8C67-88B3-7ED6-DCDF3F688915}"/>
              </a:ext>
            </a:extLst>
          </p:cNvPr>
          <p:cNvSpPr/>
          <p:nvPr/>
        </p:nvSpPr>
        <p:spPr>
          <a:xfrm>
            <a:off x="5635836" y="1461692"/>
            <a:ext cx="5430146" cy="738664"/>
          </a:xfrm>
          <a:prstGeom prst="rect">
            <a:avLst/>
          </a:prstGeom>
        </p:spPr>
        <p:txBody>
          <a:bodyPr wrap="square">
            <a:spAutoFit/>
          </a:bodyPr>
          <a:lstStyle/>
          <a:p>
            <a:pPr marL="0" marR="0">
              <a:spcBef>
                <a:spcPts val="200"/>
              </a:spcBef>
              <a:spcAft>
                <a:spcPts val="0"/>
              </a:spcAft>
            </a:pPr>
            <a:br>
              <a:rPr lang="en-US" sz="24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br>
            <a:endPar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B064306-E2C3-6752-1ABF-6EA5E18D6C8F}"/>
              </a:ext>
            </a:extLst>
          </p:cNvPr>
          <p:cNvSpPr/>
          <p:nvPr/>
        </p:nvSpPr>
        <p:spPr>
          <a:xfrm>
            <a:off x="5339951" y="2437720"/>
            <a:ext cx="6383416" cy="523220"/>
          </a:xfrm>
          <a:prstGeom prst="rect">
            <a:avLst/>
          </a:prstGeom>
        </p:spPr>
        <p:txBody>
          <a:bodyPr wrap="square">
            <a:spAutoFit/>
          </a:bodyPr>
          <a:lstStyle/>
          <a:p>
            <a:pPr marL="0" marR="0" algn="ctr">
              <a:spcBef>
                <a:spcPts val="200"/>
              </a:spcBef>
              <a:spcAft>
                <a:spcPts val="0"/>
              </a:spcAft>
            </a:pP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E-PLEDGE Ambassado</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r</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D1C962A-9DDC-5740-AAC3-127A3E891A40}"/>
              </a:ext>
            </a:extLst>
          </p:cNvPr>
          <p:cNvCxnSpPr>
            <a:cxnSpLocks/>
          </p:cNvCxnSpPr>
          <p:nvPr/>
        </p:nvCxnSpPr>
        <p:spPr>
          <a:xfrm flipH="1">
            <a:off x="5434498" y="3168225"/>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18E889-F53F-0E1B-AE77-C773EF9D115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2E74214E-2DB5-629C-CFF6-19625707BB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128315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8C1DAB-8C67-88B3-7ED6-DCDF3F688915}"/>
              </a:ext>
            </a:extLst>
          </p:cNvPr>
          <p:cNvSpPr/>
          <p:nvPr/>
        </p:nvSpPr>
        <p:spPr>
          <a:xfrm>
            <a:off x="5635836" y="1461692"/>
            <a:ext cx="5430146" cy="3031599"/>
          </a:xfrm>
          <a:prstGeom prst="rect">
            <a:avLst/>
          </a:prstGeom>
        </p:spPr>
        <p:txBody>
          <a:bodyPr wrap="square">
            <a:spAutoFit/>
          </a:bodyPr>
          <a:lstStyle/>
          <a:p>
            <a:pPr marL="342900" marR="0" indent="-342900">
              <a:spcBef>
                <a:spcPts val="20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The </a:t>
            </a:r>
            <a:r>
              <a:rPr lang="en-US" sz="1600" dirty="0" err="1">
                <a:effectLst/>
                <a:latin typeface="Calibri" panose="020F0502020204030204" pitchFamily="34" charset="0"/>
                <a:ea typeface="Calibri" panose="020F0502020204030204" pitchFamily="34" charset="0"/>
              </a:rPr>
              <a:t>ePledge</a:t>
            </a:r>
            <a:r>
              <a:rPr lang="en-US" sz="1600" dirty="0">
                <a:effectLst/>
                <a:latin typeface="Calibri" panose="020F0502020204030204" pitchFamily="34" charset="0"/>
                <a:ea typeface="Calibri" panose="020F0502020204030204" pitchFamily="34" charset="0"/>
              </a:rPr>
              <a:t> Ambassador is typically someone who handles money and can view sensitive information such as employee donations. </a:t>
            </a:r>
          </a:p>
          <a:p>
            <a:pPr marL="342900" marR="0" indent="-342900">
              <a:spcBef>
                <a:spcPts val="20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They work directly with the Employee Ambassador and Student Ambassador in entering benchmarks, goals met, confirming check and cash donations and printing reports</a:t>
            </a:r>
          </a:p>
          <a:p>
            <a:pPr marL="742950" lvl="1" indent="-285750">
              <a:spcBef>
                <a:spcPts val="200"/>
              </a:spcBef>
              <a:buFont typeface="Arial" panose="020B0604020202020204" pitchFamily="34" charset="0"/>
              <a:buChar char="•"/>
            </a:pPr>
            <a:r>
              <a:rPr lang="en-US" sz="1600" dirty="0" err="1">
                <a:effectLst/>
                <a:latin typeface="Calibri" panose="020F0502020204030204" pitchFamily="34" charset="0"/>
                <a:ea typeface="Calibri" panose="020F0502020204030204" pitchFamily="34" charset="0"/>
                <a:cs typeface="Calibri" panose="020F0502020204030204" pitchFamily="34" charset="0"/>
              </a:rPr>
              <a:t>ePledge</a:t>
            </a:r>
            <a:r>
              <a:rPr lang="en-US" sz="1600" dirty="0">
                <a:effectLst/>
                <a:latin typeface="Calibri" panose="020F0502020204030204" pitchFamily="34" charset="0"/>
                <a:ea typeface="Calibri" panose="020F0502020204030204" pitchFamily="34" charset="0"/>
                <a:cs typeface="Calibri" panose="020F0502020204030204" pitchFamily="34" charset="0"/>
              </a:rPr>
              <a:t> Ambassadors will be entering data into the </a:t>
            </a:r>
            <a:r>
              <a:rPr lang="en-US" sz="1600" dirty="0" err="1">
                <a:effectLst/>
                <a:latin typeface="Calibri" panose="020F0502020204030204" pitchFamily="34" charset="0"/>
                <a:ea typeface="Calibri" panose="020F0502020204030204" pitchFamily="34" charset="0"/>
                <a:cs typeface="Calibri" panose="020F0502020204030204" pitchFamily="34" charset="0"/>
              </a:rPr>
              <a:t>ePledge</a:t>
            </a:r>
            <a:r>
              <a:rPr lang="en-US" sz="1600" dirty="0">
                <a:effectLst/>
                <a:latin typeface="Calibri" panose="020F0502020204030204" pitchFamily="34" charset="0"/>
                <a:ea typeface="Calibri" panose="020F0502020204030204" pitchFamily="34" charset="0"/>
                <a:cs typeface="Calibri" panose="020F0502020204030204" pitchFamily="34" charset="0"/>
              </a:rPr>
              <a:t> site and providing reports to the Ambassadors.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br>
              <a:rPr lang="en-US" sz="24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br>
            <a:endPar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B064306-E2C3-6752-1ABF-6EA5E18D6C8F}"/>
              </a:ext>
            </a:extLst>
          </p:cNvPr>
          <p:cNvSpPr/>
          <p:nvPr/>
        </p:nvSpPr>
        <p:spPr>
          <a:xfrm>
            <a:off x="5434498" y="283095"/>
            <a:ext cx="6383416" cy="523220"/>
          </a:xfrm>
          <a:prstGeom prst="rect">
            <a:avLst/>
          </a:prstGeom>
        </p:spPr>
        <p:txBody>
          <a:bodyPr wrap="square">
            <a:spAutoFit/>
          </a:bodyPr>
          <a:lstStyle/>
          <a:p>
            <a:pPr marL="0" marR="0">
              <a:spcBef>
                <a:spcPts val="200"/>
              </a:spcBef>
              <a:spcAft>
                <a:spcPts val="0"/>
              </a:spcAft>
            </a:pPr>
            <a:r>
              <a:rPr lang="en-US" sz="2800" b="1" kern="100" dirty="0" err="1">
                <a:solidFill>
                  <a:srgbClr val="FF9933"/>
                </a:solidFill>
                <a:effectLst/>
                <a:latin typeface="Calibri" panose="020F0502020204030204" pitchFamily="34" charset="0"/>
                <a:ea typeface="Calibri" panose="020F0502020204030204" pitchFamily="34" charset="0"/>
                <a:cs typeface="Calibri" panose="020F0502020204030204" pitchFamily="34" charset="0"/>
              </a:rPr>
              <a:t>ePledge</a:t>
            </a: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 Ambassado</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r Responsibilities </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D1C962A-9DDC-5740-AAC3-127A3E891A40}"/>
              </a:ext>
            </a:extLst>
          </p:cNvPr>
          <p:cNvCxnSpPr>
            <a:cxnSpLocks/>
          </p:cNvCxnSpPr>
          <p:nvPr/>
        </p:nvCxnSpPr>
        <p:spPr>
          <a:xfrm flipH="1">
            <a:off x="5545394" y="103742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18E889-F53F-0E1B-AE77-C773EF9D115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2E74214E-2DB5-629C-CFF6-19625707BB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47125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8C1DAB-8C67-88B3-7ED6-DCDF3F688915}"/>
              </a:ext>
            </a:extLst>
          </p:cNvPr>
          <p:cNvSpPr/>
          <p:nvPr/>
        </p:nvSpPr>
        <p:spPr>
          <a:xfrm>
            <a:off x="5434500" y="1260357"/>
            <a:ext cx="6383414" cy="4365298"/>
          </a:xfrm>
          <a:prstGeom prst="rect">
            <a:avLst/>
          </a:prstGeom>
        </p:spPr>
        <p:txBody>
          <a:bodyPr wrap="square">
            <a:spAutoFit/>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How to enter employee pledge (only enter a pledge if you have the employee’s physical pledge form):</a:t>
            </a:r>
          </a:p>
          <a:p>
            <a:pPr marL="0" marR="0">
              <a:spcBef>
                <a:spcPts val="0"/>
              </a:spcBef>
              <a:spcAft>
                <a:spcPts val="0"/>
              </a:spcAft>
            </a:pPr>
            <a:endParaRPr lang="en-US" sz="18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Click on </a:t>
            </a:r>
            <a:r>
              <a:rPr lang="en-US" sz="1600" b="0" dirty="0" err="1">
                <a:effectLst/>
                <a:latin typeface="Calibri" panose="020F0502020204030204" pitchFamily="34" charset="0"/>
                <a:ea typeface="Times New Roman" panose="02020603050405020304" pitchFamily="18" charset="0"/>
              </a:rPr>
              <a:t>ePledge</a:t>
            </a:r>
            <a:r>
              <a:rPr lang="en-US" sz="1600" b="0" dirty="0">
                <a:effectLst/>
                <a:latin typeface="Calibri" panose="020F0502020204030204" pitchFamily="34" charset="0"/>
                <a:ea typeface="Times New Roman" panose="02020603050405020304" pitchFamily="18" charset="0"/>
              </a:rPr>
              <a:t> Administrator tab located at the bottom left of the screen.</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Click on Employee Search.</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Search by employee name or employee ID.</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Enter the employee first and last name or employee ID.</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Click on Add Pledge.</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Indicate if you’re updating the pledge or if this is a new pledge.</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Proceed to enter the pledge information for the employee.</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600" b="0" dirty="0">
                <a:effectLst/>
                <a:latin typeface="Calibri" panose="020F0502020204030204" pitchFamily="34" charset="0"/>
                <a:ea typeface="Times New Roman" panose="02020603050405020304" pitchFamily="18" charset="0"/>
              </a:rPr>
              <a:t>Click on the “Submit” button. </a:t>
            </a:r>
            <a:endParaRPr lang="en-US" sz="1600" b="1" dirty="0">
              <a:effectLst/>
              <a:latin typeface="Tahoma" panose="020B0604030504040204" pitchFamily="34" charset="0"/>
              <a:ea typeface="Times New Roman" panose="02020603050405020304" pitchFamily="18" charset="0"/>
            </a:endParaRPr>
          </a:p>
          <a:p>
            <a:pPr>
              <a:spcBef>
                <a:spcPts val="200"/>
              </a:spcBef>
            </a:pPr>
            <a:br>
              <a:rPr lang="en-US" sz="24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br>
            <a:r>
              <a:rPr lang="en-US" sz="1600" b="0" dirty="0">
                <a:effectLst/>
                <a:latin typeface="Calibri" panose="020F0502020204030204" pitchFamily="34" charset="0"/>
                <a:ea typeface="Times New Roman" panose="02020603050405020304" pitchFamily="18" charset="0"/>
              </a:rPr>
              <a:t>A confirmation email will be sent to the employee for their records and tax purposes.</a:t>
            </a:r>
            <a:endParaRPr lang="en-US" sz="1600" b="1" dirty="0">
              <a:effectLst/>
              <a:latin typeface="Tahoma" panose="020B0604030504040204" pitchFamily="34" charset="0"/>
              <a:ea typeface="Times New Roman" panose="02020603050405020304" pitchFamily="18" charset="0"/>
            </a:endParaRPr>
          </a:p>
          <a:p>
            <a:pPr marL="0" marR="0">
              <a:spcBef>
                <a:spcPts val="200"/>
              </a:spcBef>
              <a:spcAft>
                <a:spcPts val="0"/>
              </a:spcAft>
            </a:pPr>
            <a:endParaRPr lang="en-US" kern="100" dirty="0">
              <a:solidFill>
                <a:schemeClr val="tx1">
                  <a:lumMod val="50000"/>
                  <a:lumOff val="50000"/>
                </a:schemeClr>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B064306-E2C3-6752-1ABF-6EA5E18D6C8F}"/>
              </a:ext>
            </a:extLst>
          </p:cNvPr>
          <p:cNvSpPr/>
          <p:nvPr/>
        </p:nvSpPr>
        <p:spPr>
          <a:xfrm>
            <a:off x="5434498" y="283095"/>
            <a:ext cx="6383416" cy="523220"/>
          </a:xfrm>
          <a:prstGeom prst="rect">
            <a:avLst/>
          </a:prstGeom>
        </p:spPr>
        <p:txBody>
          <a:bodyPr wrap="square">
            <a:spAutoFit/>
          </a:bodyPr>
          <a:lstStyle/>
          <a:p>
            <a:pPr marL="0" marR="0">
              <a:spcBef>
                <a:spcPts val="200"/>
              </a:spcBef>
              <a:spcAft>
                <a:spcPts val="0"/>
              </a:spcAft>
            </a:pPr>
            <a:r>
              <a:rPr lang="en-US" sz="2800" b="1" kern="100" dirty="0" err="1">
                <a:solidFill>
                  <a:srgbClr val="FF9933"/>
                </a:solidFill>
                <a:effectLst/>
                <a:latin typeface="Calibri" panose="020F0502020204030204" pitchFamily="34" charset="0"/>
                <a:ea typeface="Calibri" panose="020F0502020204030204" pitchFamily="34" charset="0"/>
                <a:cs typeface="Calibri" panose="020F0502020204030204" pitchFamily="34" charset="0"/>
              </a:rPr>
              <a:t>ePledge</a:t>
            </a: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 Ambassado</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r Responsibilities </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D1C962A-9DDC-5740-AAC3-127A3E891A40}"/>
              </a:ext>
            </a:extLst>
          </p:cNvPr>
          <p:cNvCxnSpPr>
            <a:cxnSpLocks/>
          </p:cNvCxnSpPr>
          <p:nvPr/>
        </p:nvCxnSpPr>
        <p:spPr>
          <a:xfrm flipH="1">
            <a:off x="5545394" y="1037421"/>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18E889-F53F-0E1B-AE77-C773EF9D115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2E74214E-2DB5-629C-CFF6-19625707BB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Tree>
    <p:extLst>
      <p:ext uri="{BB962C8B-B14F-4D97-AF65-F5344CB8AC3E}">
        <p14:creationId xmlns:p14="http://schemas.microsoft.com/office/powerpoint/2010/main" val="11734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A5A630-B935-84A8-D1C2-EDC1B127ECD1}"/>
              </a:ext>
            </a:extLst>
          </p:cNvPr>
          <p:cNvSpPr>
            <a:spLocks noGrp="1" noRot="1" noMove="1" noResize="1" noEditPoints="1" noAdjustHandles="1" noChangeArrowheads="1" noChangeShapeType="1"/>
          </p:cNvSpPr>
          <p:nvPr/>
        </p:nvSpPr>
        <p:spPr>
          <a:xfrm>
            <a:off x="1" y="0"/>
            <a:ext cx="50539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064306-E2C3-6752-1ABF-6EA5E18D6C8F}"/>
              </a:ext>
            </a:extLst>
          </p:cNvPr>
          <p:cNvSpPr/>
          <p:nvPr/>
        </p:nvSpPr>
        <p:spPr>
          <a:xfrm>
            <a:off x="5434498" y="283095"/>
            <a:ext cx="6383416" cy="523220"/>
          </a:xfrm>
          <a:prstGeom prst="rect">
            <a:avLst/>
          </a:prstGeom>
        </p:spPr>
        <p:txBody>
          <a:bodyPr wrap="square">
            <a:spAutoFit/>
          </a:bodyPr>
          <a:lstStyle/>
          <a:p>
            <a:pPr marL="0" marR="0">
              <a:spcBef>
                <a:spcPts val="200"/>
              </a:spcBef>
              <a:spcAft>
                <a:spcPts val="0"/>
              </a:spcAft>
            </a:pPr>
            <a:r>
              <a:rPr lang="en-US" sz="2800" b="1" kern="100" dirty="0" err="1">
                <a:solidFill>
                  <a:srgbClr val="FF9933"/>
                </a:solidFill>
                <a:effectLst/>
                <a:latin typeface="Calibri" panose="020F0502020204030204" pitchFamily="34" charset="0"/>
                <a:ea typeface="Calibri" panose="020F0502020204030204" pitchFamily="34" charset="0"/>
                <a:cs typeface="Calibri" panose="020F0502020204030204" pitchFamily="34" charset="0"/>
              </a:rPr>
              <a:t>ePledge</a:t>
            </a:r>
            <a:r>
              <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rPr>
              <a:t> Ambassado</a:t>
            </a:r>
            <a:r>
              <a:rPr lang="en-US" sz="2800" b="1" kern="100" dirty="0">
                <a:solidFill>
                  <a:srgbClr val="FF9933"/>
                </a:solidFill>
                <a:latin typeface="Calibri" panose="020F0502020204030204" pitchFamily="34" charset="0"/>
                <a:ea typeface="Calibri" panose="020F0502020204030204" pitchFamily="34" charset="0"/>
                <a:cs typeface="Calibri" panose="020F0502020204030204" pitchFamily="34" charset="0"/>
              </a:rPr>
              <a:t>r Responsibilities </a:t>
            </a:r>
            <a:endParaRPr lang="en-US" sz="2800" b="1" kern="100" dirty="0">
              <a:solidFill>
                <a:srgbClr val="FF9933"/>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D1C962A-9DDC-5740-AAC3-127A3E891A40}"/>
              </a:ext>
            </a:extLst>
          </p:cNvPr>
          <p:cNvCxnSpPr>
            <a:cxnSpLocks/>
          </p:cNvCxnSpPr>
          <p:nvPr/>
        </p:nvCxnSpPr>
        <p:spPr>
          <a:xfrm flipH="1">
            <a:off x="5434498" y="735417"/>
            <a:ext cx="6194322" cy="0"/>
          </a:xfrm>
          <a:prstGeom prst="line">
            <a:avLst/>
          </a:prstGeom>
          <a:ln>
            <a:solidFill>
              <a:srgbClr val="F2AC4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18E889-F53F-0E1B-AE77-C773EF9D115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1712" y="5885461"/>
            <a:ext cx="2047778" cy="695472"/>
          </a:xfrm>
          <a:prstGeom prst="rect">
            <a:avLst/>
          </a:prstGeom>
        </p:spPr>
      </p:pic>
      <p:pic>
        <p:nvPicPr>
          <p:cNvPr id="2" name="Picture 1">
            <a:extLst>
              <a:ext uri="{FF2B5EF4-FFF2-40B4-BE49-F238E27FC236}">
                <a16:creationId xmlns:a16="http://schemas.microsoft.com/office/drawing/2014/main" id="{2E74214E-2DB5-629C-CFF6-19625707BB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053914" cy="6858001"/>
          </a:xfrm>
          <a:prstGeom prst="rect">
            <a:avLst/>
          </a:prstGeom>
          <a:noFill/>
          <a:ln>
            <a:noFill/>
          </a:ln>
        </p:spPr>
      </p:pic>
      <p:sp>
        <p:nvSpPr>
          <p:cNvPr id="5" name="TextBox 4">
            <a:extLst>
              <a:ext uri="{FF2B5EF4-FFF2-40B4-BE49-F238E27FC236}">
                <a16:creationId xmlns:a16="http://schemas.microsoft.com/office/drawing/2014/main" id="{7E316B46-D2AD-0C9F-6C95-E43ACCCFE412}"/>
              </a:ext>
            </a:extLst>
          </p:cNvPr>
          <p:cNvSpPr txBox="1"/>
          <p:nvPr/>
        </p:nvSpPr>
        <p:spPr>
          <a:xfrm>
            <a:off x="5484358" y="1258637"/>
            <a:ext cx="6094602" cy="1814023"/>
          </a:xfrm>
          <a:prstGeom prst="rect">
            <a:avLst/>
          </a:prstGeom>
          <a:noFill/>
        </p:spPr>
        <p:txBody>
          <a:bodyPr wrap="square">
            <a:sp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How to enter Student 1</a:t>
            </a:r>
            <a:r>
              <a:rPr lang="en-US" sz="1600" b="1" baseline="30000" dirty="0">
                <a:effectLst/>
                <a:latin typeface="Calibri" panose="020F0502020204030204" pitchFamily="34" charset="0"/>
                <a:ea typeface="Times New Roman" panose="02020603050405020304" pitchFamily="18" charset="0"/>
              </a:rPr>
              <a:t>st</a:t>
            </a:r>
            <a:r>
              <a:rPr lang="en-US" sz="1600" b="1" dirty="0">
                <a:effectLst/>
                <a:latin typeface="Calibri" panose="020F0502020204030204" pitchFamily="34" charset="0"/>
                <a:ea typeface="Times New Roman" panose="02020603050405020304" pitchFamily="18" charset="0"/>
              </a:rPr>
              <a:t> Benchmark report: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the </a:t>
            </a:r>
            <a:r>
              <a:rPr lang="en-US" sz="1400" dirty="0" err="1">
                <a:effectLst/>
                <a:latin typeface="Calibri" panose="020F0502020204030204" pitchFamily="34" charset="0"/>
                <a:ea typeface="Calibri" panose="020F0502020204030204" pitchFamily="34" charset="0"/>
                <a:cs typeface="Calibri" panose="020F0502020204030204" pitchFamily="34" charset="0"/>
              </a:rPr>
              <a:t>ePledge</a:t>
            </a:r>
            <a:r>
              <a:rPr lang="en-US" sz="1400" dirty="0">
                <a:effectLst/>
                <a:latin typeface="Calibri" panose="020F0502020204030204" pitchFamily="34" charset="0"/>
                <a:ea typeface="Calibri" panose="020F0502020204030204" pitchFamily="34" charset="0"/>
                <a:cs typeface="Calibri" panose="020F0502020204030204" pitchFamily="34" charset="0"/>
              </a:rPr>
              <a:t> Administrator tab located at the bottom left of the screen.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Student Campaign 1</a:t>
            </a:r>
            <a:r>
              <a:rPr lang="en-US" sz="14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400" dirty="0">
                <a:effectLst/>
                <a:latin typeface="Calibri" panose="020F0502020204030204" pitchFamily="34" charset="0"/>
                <a:ea typeface="Calibri" panose="020F0502020204030204" pitchFamily="34" charset="0"/>
                <a:cs typeface="Calibri" panose="020F0502020204030204" pitchFamily="34" charset="0"/>
              </a:rPr>
              <a:t> Benchmark form button.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Enter the information requested.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Include the total amount raised to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the “Submit” button.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0792CFD-71A6-B496-9313-104C688BFDFD}"/>
              </a:ext>
            </a:extLst>
          </p:cNvPr>
          <p:cNvSpPr txBox="1"/>
          <p:nvPr/>
        </p:nvSpPr>
        <p:spPr>
          <a:xfrm>
            <a:off x="5534218" y="3429000"/>
            <a:ext cx="6094602" cy="1403589"/>
          </a:xfrm>
          <a:prstGeom prst="rect">
            <a:avLst/>
          </a:prstGeom>
          <a:noFill/>
        </p:spPr>
        <p:txBody>
          <a:bodyPr wrap="square">
            <a:sp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How to access Employee donation reports:</a:t>
            </a:r>
            <a:endParaRPr lang="en-US" sz="1600" b="1" dirty="0">
              <a:effectLst/>
              <a:latin typeface="Tahoma" panose="020B060403050404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400" b="0" dirty="0">
                <a:effectLst/>
                <a:latin typeface="Calibri" panose="020F0502020204030204" pitchFamily="34" charset="0"/>
                <a:ea typeface="Times New Roman" panose="02020603050405020304" pitchFamily="18" charset="0"/>
              </a:rPr>
              <a:t>Click on the </a:t>
            </a:r>
            <a:r>
              <a:rPr lang="en-US" sz="1400" b="0" dirty="0" err="1">
                <a:effectLst/>
                <a:latin typeface="Calibri" panose="020F0502020204030204" pitchFamily="34" charset="0"/>
                <a:ea typeface="Times New Roman" panose="02020603050405020304" pitchFamily="18" charset="0"/>
              </a:rPr>
              <a:t>ePledge</a:t>
            </a:r>
            <a:r>
              <a:rPr lang="en-US" sz="1400" b="0" dirty="0">
                <a:effectLst/>
                <a:latin typeface="Calibri" panose="020F0502020204030204" pitchFamily="34" charset="0"/>
                <a:ea typeface="Times New Roman" panose="02020603050405020304" pitchFamily="18" charset="0"/>
              </a:rPr>
              <a:t> Administrator tab located at the bottom left of the screen.</a:t>
            </a:r>
            <a:endParaRPr lang="en-US" sz="1400" b="1" dirty="0">
              <a:effectLst/>
              <a:latin typeface="Tahoma" panose="020B0604030504040204" pitchFamily="34" charset="0"/>
              <a:ea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Click on Transaction Details.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pPr>
            <a:r>
              <a:rPr lang="en-US" sz="14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Click on Export All Details to Excel.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3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4607AEB298243A77435D76B2C0EC3" ma:contentTypeVersion="14" ma:contentTypeDescription="Create a new document." ma:contentTypeScope="" ma:versionID="a93c1a0eb179dc127ff17aa2215f1588">
  <xsd:schema xmlns:xsd="http://www.w3.org/2001/XMLSchema" xmlns:xs="http://www.w3.org/2001/XMLSchema" xmlns:p="http://schemas.microsoft.com/office/2006/metadata/properties" xmlns:ns2="9df5a363-011c-4739-b37e-55275f4995c9" xmlns:ns3="68899cd2-0650-4805-8baf-81bea017471a" targetNamespace="http://schemas.microsoft.com/office/2006/metadata/properties" ma:root="true" ma:fieldsID="df9c1f3a8c6fc8c5be183e75349e01c4" ns2:_="" ns3:_="">
    <xsd:import namespace="9df5a363-011c-4739-b37e-55275f4995c9"/>
    <xsd:import namespace="68899cd2-0650-4805-8baf-81bea01747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5a363-011c-4739-b37e-55275f499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3696154-866d-4b6b-b927-b4598ed3a1c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899cd2-0650-4805-8baf-81bea017471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dd289cf-cb1f-41b2-9687-6ef3d08fdbfa}" ma:internalName="TaxCatchAll" ma:showField="CatchAllData" ma:web="68899cd2-0650-4805-8baf-81bea01747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f5a363-011c-4739-b37e-55275f4995c9">
      <Terms xmlns="http://schemas.microsoft.com/office/infopath/2007/PartnerControls"/>
    </lcf76f155ced4ddcb4097134ff3c332f>
    <TaxCatchAll xmlns="68899cd2-0650-4805-8baf-81bea017471a" xsi:nil="true"/>
    <MediaLengthInSeconds xmlns="9df5a363-011c-4739-b37e-55275f4995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EDDBB4-717C-4C59-A0F2-A3FA953429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5a363-011c-4739-b37e-55275f4995c9"/>
    <ds:schemaRef ds:uri="68899cd2-0650-4805-8baf-81bea017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DC85E9-D24E-437C-8563-9823072F4831}">
  <ds:schemaRefs>
    <ds:schemaRef ds:uri="68899cd2-0650-4805-8baf-81bea017471a"/>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df5a363-011c-4739-b37e-55275f4995c9"/>
    <ds:schemaRef ds:uri="http://purl.org/dc/terms/"/>
  </ds:schemaRefs>
</ds:datastoreItem>
</file>

<file path=customXml/itemProps3.xml><?xml version="1.0" encoding="utf-8"?>
<ds:datastoreItem xmlns:ds="http://schemas.openxmlformats.org/officeDocument/2006/customXml" ds:itemID="{3AB89296-81AC-4498-9380-13DE5815E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10540</TotalTime>
  <Words>1236</Words>
  <Application>Microsoft Office PowerPoint</Application>
  <PresentationFormat>Widescreen</PresentationFormat>
  <Paragraphs>113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Tahoma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 Alonso</dc:creator>
  <cp:lastModifiedBy>Samuel, Taylor</cp:lastModifiedBy>
  <cp:revision>164</cp:revision>
  <cp:lastPrinted>2023-09-19T21:25:35Z</cp:lastPrinted>
  <dcterms:created xsi:type="dcterms:W3CDTF">2022-04-22T17:24:20Z</dcterms:created>
  <dcterms:modified xsi:type="dcterms:W3CDTF">2023-09-20T15:26:15Z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0x01010053C4607AEB298243A77435D76B2C0EC3</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